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8"/>
  </p:notesMasterIdLst>
  <p:sldIdLst>
    <p:sldId id="256" r:id="rId2"/>
    <p:sldId id="317" r:id="rId3"/>
    <p:sldId id="291" r:id="rId4"/>
    <p:sldId id="290" r:id="rId5"/>
    <p:sldId id="272" r:id="rId6"/>
    <p:sldId id="279" r:id="rId7"/>
    <p:sldId id="281" r:id="rId8"/>
    <p:sldId id="303" r:id="rId9"/>
    <p:sldId id="257" r:id="rId10"/>
    <p:sldId id="258" r:id="rId11"/>
    <p:sldId id="259" r:id="rId12"/>
    <p:sldId id="345" r:id="rId13"/>
    <p:sldId id="358" r:id="rId14"/>
    <p:sldId id="361" r:id="rId15"/>
    <p:sldId id="362" r:id="rId16"/>
    <p:sldId id="273" r:id="rId17"/>
    <p:sldId id="289" r:id="rId18"/>
    <p:sldId id="359" r:id="rId19"/>
    <p:sldId id="343" r:id="rId20"/>
    <p:sldId id="360" r:id="rId21"/>
    <p:sldId id="261" r:id="rId22"/>
    <p:sldId id="276" r:id="rId23"/>
    <p:sldId id="363" r:id="rId24"/>
    <p:sldId id="364" r:id="rId25"/>
    <p:sldId id="365" r:id="rId26"/>
    <p:sldId id="366" r:id="rId27"/>
    <p:sldId id="354" r:id="rId28"/>
    <p:sldId id="355" r:id="rId29"/>
    <p:sldId id="356" r:id="rId30"/>
    <p:sldId id="357" r:id="rId31"/>
    <p:sldId id="318" r:id="rId32"/>
    <p:sldId id="311" r:id="rId33"/>
    <p:sldId id="312" r:id="rId34"/>
    <p:sldId id="324" r:id="rId35"/>
    <p:sldId id="347" r:id="rId36"/>
    <p:sldId id="349" r:id="rId37"/>
    <p:sldId id="350" r:id="rId38"/>
    <p:sldId id="325" r:id="rId39"/>
    <p:sldId id="351" r:id="rId40"/>
    <p:sldId id="348" r:id="rId41"/>
    <p:sldId id="327" r:id="rId42"/>
    <p:sldId id="353" r:id="rId43"/>
    <p:sldId id="352" r:id="rId44"/>
    <p:sldId id="367" r:id="rId45"/>
    <p:sldId id="264" r:id="rId46"/>
    <p:sldId id="263" r:id="rId47"/>
    <p:sldId id="269" r:id="rId48"/>
    <p:sldId id="270" r:id="rId49"/>
    <p:sldId id="277" r:id="rId50"/>
    <p:sldId id="278" r:id="rId51"/>
    <p:sldId id="285" r:id="rId52"/>
    <p:sldId id="295" r:id="rId53"/>
    <p:sldId id="331" r:id="rId54"/>
    <p:sldId id="308" r:id="rId55"/>
    <p:sldId id="333" r:id="rId56"/>
    <p:sldId id="334" r:id="rId57"/>
    <p:sldId id="335" r:id="rId58"/>
    <p:sldId id="336" r:id="rId59"/>
    <p:sldId id="337" r:id="rId60"/>
    <p:sldId id="338" r:id="rId61"/>
    <p:sldId id="339" r:id="rId62"/>
    <p:sldId id="309" r:id="rId63"/>
    <p:sldId id="284" r:id="rId64"/>
    <p:sldId id="314" r:id="rId65"/>
    <p:sldId id="315" r:id="rId66"/>
    <p:sldId id="30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74" autoAdjust="0"/>
  </p:normalViewPr>
  <p:slideViewPr>
    <p:cSldViewPr>
      <p:cViewPr varScale="1">
        <p:scale>
          <a:sx n="120" d="100"/>
          <a:sy n="120" d="100"/>
        </p:scale>
        <p:origin x="173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86567A-EC29-48F5-814B-69FE326D0F13}" type="datetimeFigureOut">
              <a:rPr lang="en-US" smtClean="0"/>
              <a:pPr/>
              <a:t>8/27/18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3C9219-C584-4325-8560-7FB7D5851AA9}" type="slidenum">
              <a:rPr lang="en-US" smtClean="0"/>
              <a:pPr/>
              <a:t>‹#›</a:t>
            </a:fld>
            <a:endParaRPr lang="en-US"/>
          </a:p>
        </p:txBody>
      </p:sp>
    </p:spTree>
    <p:extLst>
      <p:ext uri="{BB962C8B-B14F-4D97-AF65-F5344CB8AC3E}">
        <p14:creationId xmlns:p14="http://schemas.microsoft.com/office/powerpoint/2010/main" val="72061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3C9219-C584-4325-8560-7FB7D5851AA9}"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020845E-FEA9-4F2F-AAAF-9A13AB768B62}" type="datetimeFigureOut">
              <a:rPr lang="en-US" smtClean="0"/>
              <a:pPr/>
              <a:t>8/27/18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D5DA3EF-3316-4F9E-B4C3-69FCCF378DA9}"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20845E-FEA9-4F2F-AAAF-9A13AB768B62}" type="datetimeFigureOut">
              <a:rPr lang="en-US" smtClean="0"/>
              <a:pPr/>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20845E-FEA9-4F2F-AAAF-9A13AB768B62}" type="datetimeFigureOut">
              <a:rPr lang="en-US" smtClean="0"/>
              <a:pPr/>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20845E-FEA9-4F2F-AAAF-9A13AB768B62}" type="datetimeFigureOut">
              <a:rPr lang="en-US" smtClean="0"/>
              <a:pPr/>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020845E-FEA9-4F2F-AAAF-9A13AB768B62}" type="datetimeFigureOut">
              <a:rPr lang="en-US" smtClean="0"/>
              <a:pPr/>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D5DA3EF-3316-4F9E-B4C3-69FCCF378DA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20845E-FEA9-4F2F-AAAF-9A13AB768B62}" type="datetimeFigureOut">
              <a:rPr lang="en-US" smtClean="0"/>
              <a:pPr/>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20845E-FEA9-4F2F-AAAF-9A13AB768B62}" type="datetimeFigureOut">
              <a:rPr lang="en-US" smtClean="0"/>
              <a:pPr/>
              <a:t>8/27/18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020845E-FEA9-4F2F-AAAF-9A13AB768B62}" type="datetimeFigureOut">
              <a:rPr lang="en-US" smtClean="0"/>
              <a:pPr/>
              <a:t>8/27/18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0845E-FEA9-4F2F-AAAF-9A13AB768B62}" type="datetimeFigureOut">
              <a:rPr lang="en-US" smtClean="0"/>
              <a:pPr/>
              <a:t>8/27/18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20845E-FEA9-4F2F-AAAF-9A13AB768B62}" type="datetimeFigureOut">
              <a:rPr lang="en-US" smtClean="0"/>
              <a:pPr/>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020845E-FEA9-4F2F-AAAF-9A13AB768B62}" type="datetimeFigureOut">
              <a:rPr lang="en-US" smtClean="0"/>
              <a:pPr/>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DA3EF-3316-4F9E-B4C3-69FCCF378D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020845E-FEA9-4F2F-AAAF-9A13AB768B62}" type="datetimeFigureOut">
              <a:rPr lang="en-US" smtClean="0"/>
              <a:pPr/>
              <a:t>8/27/18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D5DA3EF-3316-4F9E-B4C3-69FCCF378DA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8077200" cy="1673352"/>
          </a:xfrm>
        </p:spPr>
        <p:txBody>
          <a:bodyPr>
            <a:normAutofit/>
          </a:bodyPr>
          <a:lstStyle/>
          <a:p>
            <a:r>
              <a:rPr lang="en-US" sz="4000" dirty="0" smtClean="0"/>
              <a:t>Holistic understanding of Cow protection</a:t>
            </a:r>
            <a:endParaRPr lang="en-US" sz="4000" dirty="0"/>
          </a:p>
        </p:txBody>
      </p:sp>
      <p:sp>
        <p:nvSpPr>
          <p:cNvPr id="3" name="Subtitle 2"/>
          <p:cNvSpPr>
            <a:spLocks noGrp="1"/>
          </p:cNvSpPr>
          <p:nvPr>
            <p:ph type="subTitle" idx="1"/>
          </p:nvPr>
        </p:nvSpPr>
        <p:spPr>
          <a:xfrm>
            <a:off x="533400" y="4114800"/>
            <a:ext cx="8153400" cy="432816"/>
          </a:xfrm>
        </p:spPr>
        <p:txBody>
          <a:bodyPr>
            <a:noAutofit/>
          </a:bodyPr>
          <a:lstStyle/>
          <a:p>
            <a:r>
              <a:rPr lang="en-US" sz="2800" dirty="0" smtClean="0"/>
              <a:t>Protecting Cows is </a:t>
            </a:r>
          </a:p>
          <a:p>
            <a:r>
              <a:rPr lang="en-US" sz="2800" dirty="0" smtClean="0"/>
              <a:t>The Only </a:t>
            </a:r>
            <a:r>
              <a:rPr lang="en-US" dirty="0"/>
              <a:t>M</a:t>
            </a:r>
            <a:r>
              <a:rPr lang="en-US" sz="2800" dirty="0" smtClean="0"/>
              <a:t>eans to Ensure Our Protection</a:t>
            </a:r>
            <a:endParaRPr lang="en-US" sz="2800"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utritional Benefits</a:t>
            </a:r>
            <a:endParaRPr lang="en-US" dirty="0"/>
          </a:p>
        </p:txBody>
      </p:sp>
      <p:sp>
        <p:nvSpPr>
          <p:cNvPr id="3" name="Text Placeholder 2"/>
          <p:cNvSpPr>
            <a:spLocks noGrp="1"/>
          </p:cNvSpPr>
          <p:nvPr>
            <p:ph type="body" idx="1"/>
          </p:nvPr>
        </p:nvSpPr>
        <p:spPr/>
        <p:txBody>
          <a:bodyPr>
            <a:normAutofit/>
          </a:bodyPr>
          <a:lstStyle/>
          <a:p>
            <a:pPr algn="ctr"/>
            <a:r>
              <a:rPr lang="en-US" sz="3600" b="1" dirty="0" smtClean="0"/>
              <a:t>Direc</a:t>
            </a:r>
            <a:r>
              <a:rPr lang="en-US" sz="3600" dirty="0" smtClean="0"/>
              <a:t>t</a:t>
            </a:r>
            <a:endParaRPr lang="en-US" sz="3600" dirty="0"/>
          </a:p>
        </p:txBody>
      </p:sp>
      <p:sp>
        <p:nvSpPr>
          <p:cNvPr id="5" name="Text Placeholder 4"/>
          <p:cNvSpPr>
            <a:spLocks noGrp="1"/>
          </p:cNvSpPr>
          <p:nvPr>
            <p:ph type="body" sz="half" idx="3"/>
          </p:nvPr>
        </p:nvSpPr>
        <p:spPr/>
        <p:txBody>
          <a:bodyPr>
            <a:normAutofit/>
          </a:bodyPr>
          <a:lstStyle/>
          <a:p>
            <a:pPr algn="ctr"/>
            <a:r>
              <a:rPr lang="en-US" sz="3600" b="1" dirty="0" smtClean="0"/>
              <a:t>Indirect</a:t>
            </a:r>
            <a:endParaRPr lang="en-US" sz="3600" b="1" dirty="0"/>
          </a:p>
        </p:txBody>
      </p:sp>
      <p:sp>
        <p:nvSpPr>
          <p:cNvPr id="4" name="Content Placeholder 3"/>
          <p:cNvSpPr>
            <a:spLocks noGrp="1"/>
          </p:cNvSpPr>
          <p:nvPr>
            <p:ph sz="quarter" idx="2"/>
          </p:nvPr>
        </p:nvSpPr>
        <p:spPr/>
        <p:txBody>
          <a:bodyPr>
            <a:normAutofit lnSpcReduction="10000"/>
          </a:bodyPr>
          <a:lstStyle/>
          <a:p>
            <a:r>
              <a:rPr lang="en-US" sz="3600" dirty="0" smtClean="0"/>
              <a:t>Nourishes us with milk –The complete food</a:t>
            </a:r>
          </a:p>
          <a:p>
            <a:r>
              <a:rPr lang="en-US" sz="3600" dirty="0" smtClean="0"/>
              <a:t>It ensures the growth of 20-30 kg calf to 200kg in 6 months</a:t>
            </a:r>
            <a:endParaRPr lang="en-US" sz="3600" dirty="0"/>
          </a:p>
        </p:txBody>
      </p:sp>
      <p:sp>
        <p:nvSpPr>
          <p:cNvPr id="6" name="Content Placeholder 5"/>
          <p:cNvSpPr>
            <a:spLocks noGrp="1"/>
          </p:cNvSpPr>
          <p:nvPr>
            <p:ph sz="quarter" idx="4"/>
          </p:nvPr>
        </p:nvSpPr>
        <p:spPr/>
        <p:txBody>
          <a:bodyPr>
            <a:noAutofit/>
          </a:bodyPr>
          <a:lstStyle/>
          <a:p>
            <a:pPr marL="576072" indent="-457200">
              <a:buNone/>
            </a:pPr>
            <a:r>
              <a:rPr lang="en-US" sz="3200" dirty="0" smtClean="0"/>
              <a:t>Nourishes the soil with dung and urine</a:t>
            </a:r>
          </a:p>
          <a:p>
            <a:pPr marL="576072" indent="-457200">
              <a:buNone/>
            </a:pPr>
            <a:endParaRPr lang="en-US" sz="3200" dirty="0" smtClean="0"/>
          </a:p>
          <a:p>
            <a:pPr marL="576072" indent="-457200">
              <a:buNone/>
            </a:pPr>
            <a:r>
              <a:rPr lang="en-US" sz="3200" dirty="0" smtClean="0"/>
              <a:t>Nourishes us with </a:t>
            </a:r>
            <a:r>
              <a:rPr lang="en-US" sz="3200" dirty="0"/>
              <a:t>v</a:t>
            </a:r>
            <a:r>
              <a:rPr lang="en-US" sz="3200" dirty="0" smtClean="0"/>
              <a:t>egetables, fruits and nuts</a:t>
            </a:r>
            <a:endParaRPr lang="en-US" sz="3200" dirty="0"/>
          </a:p>
        </p:txBody>
      </p:sp>
      <p:cxnSp>
        <p:nvCxnSpPr>
          <p:cNvPr id="8" name="Straight Arrow Connector 7"/>
          <p:cNvCxnSpPr/>
          <p:nvPr/>
        </p:nvCxnSpPr>
        <p:spPr>
          <a:xfrm rot="5400000">
            <a:off x="6096794" y="4037806"/>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Benefits</a:t>
            </a:r>
            <a:endParaRPr lang="en-US" dirty="0"/>
          </a:p>
        </p:txBody>
      </p:sp>
      <p:sp>
        <p:nvSpPr>
          <p:cNvPr id="3" name="Text Placeholder 2"/>
          <p:cNvSpPr>
            <a:spLocks noGrp="1"/>
          </p:cNvSpPr>
          <p:nvPr>
            <p:ph type="body" idx="1"/>
          </p:nvPr>
        </p:nvSpPr>
        <p:spPr>
          <a:xfrm>
            <a:off x="304800" y="1524000"/>
            <a:ext cx="4040188" cy="732974"/>
          </a:xfrm>
        </p:spPr>
        <p:txBody>
          <a:bodyPr>
            <a:noAutofit/>
          </a:bodyPr>
          <a:lstStyle/>
          <a:p>
            <a:pPr algn="ctr"/>
            <a:r>
              <a:rPr lang="en-US" sz="4000" b="1" dirty="0" smtClean="0"/>
              <a:t>Animal impact</a:t>
            </a:r>
            <a:endParaRPr lang="en-US" sz="4000" b="1" dirty="0"/>
          </a:p>
        </p:txBody>
      </p:sp>
      <p:sp>
        <p:nvSpPr>
          <p:cNvPr id="5" name="Text Placeholder 4"/>
          <p:cNvSpPr>
            <a:spLocks noGrp="1"/>
          </p:cNvSpPr>
          <p:nvPr>
            <p:ph type="body" sz="half" idx="3"/>
          </p:nvPr>
        </p:nvSpPr>
        <p:spPr/>
        <p:txBody>
          <a:bodyPr>
            <a:noAutofit/>
          </a:bodyPr>
          <a:lstStyle/>
          <a:p>
            <a:pPr algn="ctr"/>
            <a:r>
              <a:rPr lang="en-US" sz="4000" b="1" dirty="0" smtClean="0"/>
              <a:t>Grazing</a:t>
            </a:r>
            <a:endParaRPr lang="en-US" sz="4000" b="1" dirty="0"/>
          </a:p>
        </p:txBody>
      </p:sp>
      <p:sp>
        <p:nvSpPr>
          <p:cNvPr id="4" name="Content Placeholder 3"/>
          <p:cNvSpPr>
            <a:spLocks noGrp="1"/>
          </p:cNvSpPr>
          <p:nvPr>
            <p:ph sz="quarter" idx="2"/>
          </p:nvPr>
        </p:nvSpPr>
        <p:spPr/>
        <p:txBody>
          <a:bodyPr>
            <a:normAutofit fontScale="92500"/>
          </a:bodyPr>
          <a:lstStyle/>
          <a:p>
            <a:r>
              <a:rPr lang="en-US" dirty="0" smtClean="0"/>
              <a:t>Water infiltration-Breaks hard soil surfaces to allow water in. </a:t>
            </a:r>
          </a:p>
          <a:p>
            <a:r>
              <a:rPr lang="en-US" dirty="0" smtClean="0"/>
              <a:t>Ensures seed to soil contact-Buries the seed and compacts soil.</a:t>
            </a:r>
          </a:p>
          <a:p>
            <a:r>
              <a:rPr lang="en-US" dirty="0" smtClean="0"/>
              <a:t>Facilitates biological decay-lays dead plant material on soil as cover and mulch.</a:t>
            </a:r>
            <a:endParaRPr lang="en-US" dirty="0"/>
          </a:p>
        </p:txBody>
      </p:sp>
      <p:sp>
        <p:nvSpPr>
          <p:cNvPr id="6" name="Content Placeholder 5"/>
          <p:cNvSpPr>
            <a:spLocks noGrp="1"/>
          </p:cNvSpPr>
          <p:nvPr>
            <p:ph sz="quarter" idx="4"/>
          </p:nvPr>
        </p:nvSpPr>
        <p:spPr/>
        <p:txBody>
          <a:bodyPr>
            <a:normAutofit/>
          </a:bodyPr>
          <a:lstStyle/>
          <a:p>
            <a:r>
              <a:rPr lang="en-US" dirty="0" smtClean="0"/>
              <a:t>Cow’s gut acts like a living compost pile turning vegetation into high quality  fertilizer.</a:t>
            </a:r>
          </a:p>
          <a:p>
            <a:r>
              <a:rPr lang="en-US" dirty="0" smtClean="0"/>
              <a:t>Pruning of the plants, providing rest period resulting in regrowth. </a:t>
            </a:r>
            <a:endParaRPr lang="en-US" dirty="0"/>
          </a:p>
        </p:txBody>
      </p:sp>
    </p:spTree>
  </p:cSld>
  <p:clrMapOvr>
    <a:masterClrMapping/>
  </p:clrMapOvr>
  <p:transition spd="slow">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Months </a:t>
            </a:r>
            <a:r>
              <a:rPr lang="en-US" dirty="0"/>
              <a:t>R</a:t>
            </a:r>
            <a:r>
              <a:rPr lang="en-US" dirty="0" smtClean="0"/>
              <a:t>ested </a:t>
            </a:r>
            <a:r>
              <a:rPr lang="en-US" dirty="0"/>
              <a:t>G</a:t>
            </a:r>
            <a:r>
              <a:rPr lang="en-US" dirty="0" smtClean="0"/>
              <a:t>rass </a:t>
            </a:r>
            <a:r>
              <a:rPr lang="en-US" dirty="0"/>
              <a:t>L</a:t>
            </a:r>
            <a:r>
              <a:rPr lang="en-US" dirty="0" smtClean="0"/>
              <a:t>and</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a:t>
            </a:r>
            <a:r>
              <a:rPr lang="en-US" dirty="0"/>
              <a:t>M</a:t>
            </a:r>
            <a:r>
              <a:rPr lang="en-US" dirty="0" smtClean="0"/>
              <a:t>onths </a:t>
            </a:r>
            <a:r>
              <a:rPr lang="en-US" dirty="0"/>
              <a:t>R</a:t>
            </a:r>
            <a:r>
              <a:rPr lang="en-US" dirty="0" smtClean="0"/>
              <a:t>ested </a:t>
            </a:r>
            <a:r>
              <a:rPr lang="en-US" dirty="0"/>
              <a:t>G</a:t>
            </a:r>
            <a:r>
              <a:rPr lang="en-US" dirty="0" smtClean="0"/>
              <a:t>rass </a:t>
            </a:r>
            <a:r>
              <a:rPr lang="en-US" dirty="0"/>
              <a:t>L</a:t>
            </a:r>
            <a:r>
              <a:rPr lang="en-US" dirty="0" smtClean="0"/>
              <a:t>and</a:t>
            </a:r>
            <a:endParaRPr lang="en-US" dirty="0"/>
          </a:p>
        </p:txBody>
      </p:sp>
      <p:pic>
        <p:nvPicPr>
          <p:cNvPr id="1026" name="Picture 2" descr="E:\dung photo\murgi\DSC03824.JPG"/>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5300" dirty="0" smtClean="0"/>
              <a:t> </a:t>
            </a:r>
            <a:r>
              <a:rPr lang="en-US" sz="5300" dirty="0"/>
              <a:t>W</a:t>
            </a:r>
            <a:r>
              <a:rPr lang="en-US" sz="5300" dirty="0" smtClean="0"/>
              <a:t>e </a:t>
            </a:r>
            <a:r>
              <a:rPr lang="en-US" sz="5300" dirty="0"/>
              <a:t>H</a:t>
            </a:r>
            <a:r>
              <a:rPr lang="en-US" sz="5300" dirty="0" smtClean="0"/>
              <a:t>eal </a:t>
            </a:r>
            <a:r>
              <a:rPr lang="en-US" sz="5300" dirty="0"/>
              <a:t>the L</a:t>
            </a:r>
            <a:r>
              <a:rPr lang="en-US" sz="5300" dirty="0" smtClean="0"/>
              <a:t>and by Grazing?</a:t>
            </a:r>
            <a:endParaRPr lang="en-US" sz="5300" dirty="0"/>
          </a:p>
        </p:txBody>
      </p:sp>
      <p:sp>
        <p:nvSpPr>
          <p:cNvPr id="5" name="Content Placeholder 4"/>
          <p:cNvSpPr>
            <a:spLocks noGrp="1"/>
          </p:cNvSpPr>
          <p:nvPr>
            <p:ph sz="half" idx="1"/>
          </p:nvPr>
        </p:nvSpPr>
        <p:spPr/>
        <p:txBody>
          <a:bodyPr>
            <a:normAutofit/>
          </a:bodyPr>
          <a:lstStyle/>
          <a:p>
            <a:endParaRPr lang="en-US" dirty="0"/>
          </a:p>
          <a:p>
            <a:r>
              <a:rPr lang="en-US" b="1" dirty="0"/>
              <a:t>More roots in the soil </a:t>
            </a:r>
          </a:p>
          <a:p>
            <a:r>
              <a:rPr lang="en-US" dirty="0"/>
              <a:t>1</a:t>
            </a:r>
            <a:r>
              <a:rPr lang="en-US" dirty="0" smtClean="0"/>
              <a:t>. Longer </a:t>
            </a:r>
            <a:r>
              <a:rPr lang="en-US" dirty="0"/>
              <a:t>rest periods mean more </a:t>
            </a:r>
            <a:r>
              <a:rPr lang="en-US" dirty="0" smtClean="0"/>
              <a:t>roots. </a:t>
            </a:r>
            <a:endParaRPr lang="en-US" dirty="0"/>
          </a:p>
          <a:p>
            <a:r>
              <a:rPr lang="en-US" dirty="0"/>
              <a:t>2</a:t>
            </a:r>
            <a:r>
              <a:rPr lang="en-US" dirty="0" smtClean="0"/>
              <a:t>. Feeds </a:t>
            </a:r>
            <a:r>
              <a:rPr lang="en-US" dirty="0"/>
              <a:t>the </a:t>
            </a:r>
            <a:r>
              <a:rPr lang="en-US" dirty="0" smtClean="0"/>
              <a:t>micro-organisms. </a:t>
            </a:r>
            <a:endParaRPr lang="en-US" dirty="0"/>
          </a:p>
          <a:p>
            <a:r>
              <a:rPr lang="en-US" dirty="0"/>
              <a:t>3</a:t>
            </a:r>
            <a:r>
              <a:rPr lang="en-US" dirty="0" smtClean="0"/>
              <a:t>. Withstands </a:t>
            </a:r>
            <a:r>
              <a:rPr lang="en-US" dirty="0"/>
              <a:t>droughts better. </a:t>
            </a:r>
          </a:p>
          <a:p>
            <a:r>
              <a:rPr lang="en-US" dirty="0"/>
              <a:t>4</a:t>
            </a:r>
            <a:r>
              <a:rPr lang="en-US" dirty="0" smtClean="0"/>
              <a:t>. Pulls </a:t>
            </a:r>
            <a:r>
              <a:rPr lang="en-US" dirty="0"/>
              <a:t>minerals from deeper in the </a:t>
            </a:r>
            <a:r>
              <a:rPr lang="en-US" dirty="0" smtClean="0"/>
              <a:t>soil. </a:t>
            </a:r>
            <a:endParaRPr lang="en-US" dirty="0"/>
          </a:p>
          <a:p>
            <a:endParaRPr lang="en-US" dirty="0"/>
          </a:p>
        </p:txBody>
      </p:sp>
      <p:pic>
        <p:nvPicPr>
          <p:cNvPr id="2050" name="Picture 2"/>
          <p:cNvPicPr>
            <a:picLocks noGrp="1" noChangeAspect="1" noChangeArrowheads="1"/>
          </p:cNvPicPr>
          <p:nvPr>
            <p:ph sz="half" idx="2"/>
          </p:nvPr>
        </p:nvPicPr>
        <p:blipFill>
          <a:blip r:embed="rId2"/>
          <a:stretch>
            <a:fillRect/>
          </a:stretch>
        </p:blipFill>
        <p:spPr bwMode="auto">
          <a:xfrm>
            <a:off x="5000625" y="1829594"/>
            <a:ext cx="3333750" cy="4067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 Diversity </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1133475" y="1697037"/>
            <a:ext cx="6877050" cy="4514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Working </a:t>
            </a:r>
            <a:r>
              <a:rPr lang="en-US" sz="3200" dirty="0"/>
              <a:t>A</a:t>
            </a:r>
            <a:r>
              <a:rPr lang="en-US" sz="3200" dirty="0" smtClean="0"/>
              <a:t>gainst </a:t>
            </a:r>
            <a:r>
              <a:rPr lang="en-US" sz="3200" dirty="0"/>
              <a:t>N</a:t>
            </a:r>
            <a:r>
              <a:rPr lang="en-US" sz="3200" dirty="0" smtClean="0"/>
              <a:t>ature</a:t>
            </a:r>
            <a:endParaRPr lang="en-US" sz="3200" dirty="0"/>
          </a:p>
        </p:txBody>
      </p:sp>
      <p:pic>
        <p:nvPicPr>
          <p:cNvPr id="5" name="Picture Placeholder 4" descr="https://encrypted-tbn2.gstatic.com/images?q=tbn:ANd9GcRBQ7pH0kGpaaSCDVyreLlVfpfa_9uWpm-TZcfaZPB0eBpr7gZ3bw"/>
          <p:cNvPicPr>
            <a:picLocks noGrp="1"/>
          </p:cNvPicPr>
          <p:nvPr>
            <p:ph type="pic" idx="1"/>
          </p:nvPr>
        </p:nvPicPr>
        <p:blipFill>
          <a:blip r:embed="rId2"/>
          <a:srcRect l="363" r="363"/>
          <a:stretch>
            <a:fillRect/>
          </a:stretch>
        </p:blipFill>
        <p:spPr bwMode="auto">
          <a:prstGeom prst="rect">
            <a:avLst/>
          </a:prstGeom>
          <a:noFill/>
          <a:ln w="9525">
            <a:noFill/>
            <a:miter lim="800000"/>
            <a:headEnd/>
            <a:tailEnd/>
          </a:ln>
        </p:spPr>
      </p:pic>
      <p:sp>
        <p:nvSpPr>
          <p:cNvPr id="4" name="Text Placeholder 3"/>
          <p:cNvSpPr>
            <a:spLocks noGrp="1"/>
          </p:cNvSpPr>
          <p:nvPr>
            <p:ph type="body" sz="half" idx="2"/>
          </p:nvPr>
        </p:nvSpPr>
        <p:spPr/>
        <p:txBody>
          <a:bodyPr>
            <a:noAutofit/>
          </a:bodyPr>
          <a:lstStyle/>
          <a:p>
            <a:pPr marL="342900" indent="-342900">
              <a:buFont typeface="+mj-lt"/>
              <a:buAutoNum type="arabicPeriod"/>
            </a:pPr>
            <a:r>
              <a:rPr lang="en-US" sz="3200" dirty="0" smtClean="0"/>
              <a:t>The animals are feeding without their normal movement</a:t>
            </a:r>
          </a:p>
          <a:p>
            <a:endParaRPr lang="en-US" sz="1800" dirty="0" smtClean="0"/>
          </a:p>
          <a:p>
            <a:endParaRPr lang="en-US" sz="1800" dirty="0"/>
          </a:p>
        </p:txBody>
      </p:sp>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Working Against </a:t>
            </a:r>
            <a:r>
              <a:rPr lang="en-US" sz="3600" dirty="0"/>
              <a:t>N</a:t>
            </a:r>
            <a:r>
              <a:rPr lang="en-US" sz="3600" dirty="0" smtClean="0"/>
              <a:t>ature</a:t>
            </a:r>
            <a:endParaRPr lang="en-IN" dirty="0"/>
          </a:p>
        </p:txBody>
      </p:sp>
      <p:sp>
        <p:nvSpPr>
          <p:cNvPr id="6" name="Content Placeholder 5"/>
          <p:cNvSpPr>
            <a:spLocks noGrp="1"/>
          </p:cNvSpPr>
          <p:nvPr>
            <p:ph sz="half" idx="1"/>
          </p:nvPr>
        </p:nvSpPr>
        <p:spPr/>
        <p:txBody>
          <a:bodyPr>
            <a:normAutofit/>
          </a:bodyPr>
          <a:lstStyle/>
          <a:p>
            <a:r>
              <a:rPr lang="en-US" sz="2800" dirty="0" smtClean="0"/>
              <a:t>They  are eating forages isolated from soil.</a:t>
            </a:r>
          </a:p>
          <a:p>
            <a:pPr>
              <a:buNone/>
            </a:pPr>
            <a:endParaRPr lang="en-IN" dirty="0"/>
          </a:p>
        </p:txBody>
      </p:sp>
      <p:sp>
        <p:nvSpPr>
          <p:cNvPr id="7" name="Content Placeholder 6"/>
          <p:cNvSpPr>
            <a:spLocks noGrp="1"/>
          </p:cNvSpPr>
          <p:nvPr>
            <p:ph sz="half" idx="2"/>
          </p:nvPr>
        </p:nvSpPr>
        <p:spPr/>
        <p:txBody>
          <a:bodyPr>
            <a:normAutofit/>
          </a:bodyPr>
          <a:lstStyle/>
          <a:p>
            <a:r>
              <a:rPr lang="en-US" sz="2800" dirty="0" smtClean="0"/>
              <a:t>When the cows “recycle” the grasses ,the dung has  nowhere to go where soil life forms will process it to perform their many </a:t>
            </a:r>
            <a:r>
              <a:rPr lang="en-US" sz="2800" dirty="0" err="1" smtClean="0"/>
              <a:t>benefitial</a:t>
            </a:r>
            <a:r>
              <a:rPr lang="en-US" sz="2800" dirty="0" smtClean="0"/>
              <a:t> functions-The dung goes to storage tanks.</a:t>
            </a:r>
          </a:p>
          <a:p>
            <a:endParaRPr lang="en-IN" dirty="0"/>
          </a:p>
        </p:txBody>
      </p:sp>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Manure Pits</a:t>
            </a:r>
            <a:endParaRPr lang="en-US" dirty="0"/>
          </a:p>
        </p:txBody>
      </p:sp>
      <p:sp>
        <p:nvSpPr>
          <p:cNvPr id="3" name="Content Placeholder 2"/>
          <p:cNvSpPr>
            <a:spLocks noGrp="1"/>
          </p:cNvSpPr>
          <p:nvPr>
            <p:ph idx="1"/>
          </p:nvPr>
        </p:nvSpPr>
        <p:spPr/>
        <p:txBody>
          <a:bodyPr/>
          <a:lstStyle/>
          <a:p>
            <a:r>
              <a:rPr lang="en-US" dirty="0" smtClean="0"/>
              <a:t>It is not natural-nature does not collect the excrement of her fauna in this way.</a:t>
            </a:r>
          </a:p>
          <a:p>
            <a:pPr>
              <a:buNone/>
            </a:pPr>
            <a:r>
              <a:rPr lang="en-US" dirty="0" smtClean="0"/>
              <a:t>3 deleterious processes are induced</a:t>
            </a:r>
          </a:p>
          <a:p>
            <a:pPr marL="651510" indent="-514350">
              <a:buFont typeface="+mj-lt"/>
              <a:buAutoNum type="arabicPeriod"/>
            </a:pPr>
            <a:r>
              <a:rPr lang="en-US" dirty="0" smtClean="0"/>
              <a:t>The rich exudation  which leaves the heap, is like an opened artery: all goodness drains away.</a:t>
            </a:r>
          </a:p>
          <a:p>
            <a:pPr marL="651510" indent="-514350">
              <a:buFont typeface="+mj-lt"/>
              <a:buAutoNum type="arabicPeriod"/>
            </a:pPr>
            <a:r>
              <a:rPr lang="en-US" dirty="0" smtClean="0"/>
              <a:t>Considerable loss of Nitrogen due to establishment of anaerobic flora.</a:t>
            </a:r>
          </a:p>
          <a:p>
            <a:pPr marL="651510" indent="-514350">
              <a:buFont typeface="+mj-lt"/>
              <a:buAutoNum type="arabicPeriod"/>
            </a:pPr>
            <a:r>
              <a:rPr lang="en-US" dirty="0" smtClean="0"/>
              <a:t>Putrefaction as a result of lack of oxygen-release of noxious gases.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Manure Pit</a:t>
            </a:r>
            <a:endParaRPr lang="en-US" dirty="0"/>
          </a:p>
        </p:txBody>
      </p:sp>
      <p:pic>
        <p:nvPicPr>
          <p:cNvPr id="4" name="Content Placeholder 3" descr="DSC04126.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Holistic Approach </a:t>
            </a:r>
            <a:r>
              <a:rPr lang="en-US" dirty="0"/>
              <a:t>E</a:t>
            </a:r>
            <a:r>
              <a:rPr lang="en-US" dirty="0" smtClean="0"/>
              <a:t>liminates</a:t>
            </a:r>
            <a:endParaRPr lang="en-US" dirty="0"/>
          </a:p>
        </p:txBody>
      </p:sp>
      <p:sp>
        <p:nvSpPr>
          <p:cNvPr id="3" name="Content Placeholder 2"/>
          <p:cNvSpPr>
            <a:spLocks noGrp="1"/>
          </p:cNvSpPr>
          <p:nvPr>
            <p:ph idx="1"/>
          </p:nvPr>
        </p:nvSpPr>
        <p:spPr/>
        <p:txBody>
          <a:bodyPr/>
          <a:lstStyle/>
          <a:p>
            <a:r>
              <a:rPr lang="en-US" dirty="0" smtClean="0"/>
              <a:t>Environmental</a:t>
            </a:r>
          </a:p>
          <a:p>
            <a:r>
              <a:rPr lang="en-US" dirty="0" smtClean="0"/>
              <a:t>Social</a:t>
            </a:r>
          </a:p>
          <a:p>
            <a:r>
              <a:rPr lang="en-US" dirty="0" smtClean="0"/>
              <a:t>Spiritual</a:t>
            </a:r>
          </a:p>
          <a:p>
            <a:r>
              <a:rPr lang="en-US" dirty="0" smtClean="0"/>
              <a:t>Economical consequences</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Adverse Effect of Dung </a:t>
            </a:r>
            <a:r>
              <a:rPr lang="en-US" dirty="0"/>
              <a:t>P</a:t>
            </a:r>
            <a:r>
              <a:rPr lang="en-US" dirty="0" smtClean="0"/>
              <a:t>its on Trees</a:t>
            </a:r>
            <a:endParaRPr lang="en-US" dirty="0"/>
          </a:p>
        </p:txBody>
      </p:sp>
      <p:pic>
        <p:nvPicPr>
          <p:cNvPr id="1026" name="Picture 2" descr="E:\palakkad\neelavar goshala\DSC04032.JPG"/>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Working </a:t>
            </a:r>
            <a:r>
              <a:rPr lang="en-US" sz="2800" dirty="0" smtClean="0"/>
              <a:t>with Nature</a:t>
            </a:r>
            <a:endParaRPr lang="en-US" sz="2800" dirty="0"/>
          </a:p>
        </p:txBody>
      </p:sp>
      <p:sp>
        <p:nvSpPr>
          <p:cNvPr id="4" name="Text Placeholder 3"/>
          <p:cNvSpPr>
            <a:spLocks noGrp="1"/>
          </p:cNvSpPr>
          <p:nvPr>
            <p:ph type="body" idx="2"/>
          </p:nvPr>
        </p:nvSpPr>
        <p:spPr>
          <a:xfrm>
            <a:off x="381000" y="2209800"/>
            <a:ext cx="2362200" cy="4267200"/>
          </a:xfrm>
        </p:spPr>
        <p:txBody>
          <a:bodyPr>
            <a:normAutofit fontScale="92500" lnSpcReduction="10000"/>
          </a:bodyPr>
          <a:lstStyle/>
          <a:p>
            <a:pPr marL="342900" indent="-342900"/>
            <a:r>
              <a:rPr lang="en-US" sz="3200" dirty="0" smtClean="0"/>
              <a:t>    The animals are feeding with their normal</a:t>
            </a:r>
          </a:p>
          <a:p>
            <a:pPr marL="342900" indent="-342900"/>
            <a:r>
              <a:rPr lang="en-US" sz="3200" dirty="0" smtClean="0"/>
              <a:t>movement on the land.</a:t>
            </a:r>
          </a:p>
          <a:p>
            <a:pPr marL="342900" indent="-342900"/>
            <a:endParaRPr lang="en-US" sz="3200" dirty="0" smtClean="0"/>
          </a:p>
        </p:txBody>
      </p:sp>
      <p:pic>
        <p:nvPicPr>
          <p:cNvPr id="8" name="Content Placeholder 7" descr="https://encrypted-tbn2.gstatic.com/images?q=tbn:ANd9GcSrEKXwb1D393txuFQbEr6gDgfiKpP1FeHZZCaWBxi64CyEQCWPAg"/>
          <p:cNvPicPr>
            <a:picLocks noGrp="1"/>
          </p:cNvPicPr>
          <p:nvPr>
            <p:ph sz="half" idx="1"/>
          </p:nvPr>
        </p:nvPicPr>
        <p:blipFill>
          <a:blip r:embed="rId3"/>
          <a:stretch>
            <a:fillRect/>
          </a:stretch>
        </p:blipFill>
        <p:spPr bwMode="auto">
          <a:xfrm>
            <a:off x="2667000" y="1066800"/>
            <a:ext cx="6019800" cy="5029200"/>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Working with Nature</a:t>
            </a:r>
            <a:endParaRPr lang="en-US" sz="3200" dirty="0"/>
          </a:p>
        </p:txBody>
      </p:sp>
      <p:pic>
        <p:nvPicPr>
          <p:cNvPr id="15" name="Picture Placeholder 14" descr="DSCN0046.JPG"/>
          <p:cNvPicPr>
            <a:picLocks noGrp="1" noChangeAspect="1"/>
          </p:cNvPicPr>
          <p:nvPr>
            <p:ph type="pic" idx="1"/>
          </p:nvPr>
        </p:nvPicPr>
        <p:blipFill>
          <a:blip r:embed="rId2" cstate="print"/>
          <a:srcRect t="1852" b="1852"/>
          <a:stretch>
            <a:fillRect/>
          </a:stretch>
        </p:blipFill>
        <p:spPr>
          <a:xfrm>
            <a:off x="1295400" y="1831975"/>
            <a:ext cx="6959112" cy="5026025"/>
          </a:xfrm>
        </p:spPr>
      </p:pic>
      <p:sp>
        <p:nvSpPr>
          <p:cNvPr id="4" name="Text Placeholder 3"/>
          <p:cNvSpPr>
            <a:spLocks noGrp="1"/>
          </p:cNvSpPr>
          <p:nvPr>
            <p:ph type="body" sz="half" idx="2"/>
          </p:nvPr>
        </p:nvSpPr>
        <p:spPr>
          <a:ln>
            <a:solidFill>
              <a:schemeClr val="bg1">
                <a:lumMod val="95000"/>
                <a:lumOff val="5000"/>
              </a:schemeClr>
            </a:solidFill>
          </a:ln>
        </p:spPr>
        <p:txBody>
          <a:bodyPr>
            <a:noAutofit/>
          </a:bodyPr>
          <a:lstStyle/>
          <a:p>
            <a:endParaRPr lang="en-US" sz="2400" dirty="0" smtClean="0">
              <a:solidFill>
                <a:schemeClr val="accent1">
                  <a:lumMod val="20000"/>
                  <a:lumOff val="80000"/>
                </a:schemeClr>
              </a:solidFill>
            </a:endParaRPr>
          </a:p>
          <a:p>
            <a:endParaRPr lang="en-US" sz="2400" dirty="0" smtClean="0">
              <a:solidFill>
                <a:schemeClr val="accent1">
                  <a:lumMod val="20000"/>
                  <a:lumOff val="80000"/>
                </a:schemeClr>
              </a:solidFill>
            </a:endParaRPr>
          </a:p>
          <a:p>
            <a:endParaRPr lang="en-US" sz="2400" dirty="0" smtClean="0">
              <a:solidFill>
                <a:schemeClr val="accent1">
                  <a:lumMod val="20000"/>
                  <a:lumOff val="80000"/>
                </a:schemeClr>
              </a:solidFill>
            </a:endParaRPr>
          </a:p>
          <a:p>
            <a:endParaRPr lang="en-US" sz="2400" dirty="0" smtClean="0">
              <a:solidFill>
                <a:schemeClr val="accent1">
                  <a:lumMod val="20000"/>
                  <a:lumOff val="80000"/>
                </a:schemeClr>
              </a:solidFill>
            </a:endParaRPr>
          </a:p>
          <a:p>
            <a:endParaRPr lang="en-US" sz="2400" dirty="0" smtClean="0">
              <a:solidFill>
                <a:schemeClr val="accent1">
                  <a:lumMod val="20000"/>
                  <a:lumOff val="80000"/>
                </a:schemeClr>
              </a:solidFill>
            </a:endParaRPr>
          </a:p>
          <a:p>
            <a:r>
              <a:rPr lang="en-US" sz="2400" dirty="0" smtClean="0">
                <a:solidFill>
                  <a:srgbClr val="FFFF00"/>
                </a:solidFill>
              </a:rPr>
              <a:t>They are recycling grass into dung which goes directly to the soil where it will be processed by soil life forms to perform  their many beneficial functions.</a:t>
            </a:r>
          </a:p>
          <a:p>
            <a:endParaRPr lang="en-US" sz="2400" dirty="0"/>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00375" y="5410200"/>
            <a:ext cx="5867400" cy="838200"/>
          </a:xfrm>
        </p:spPr>
        <p:txBody>
          <a:bodyPr>
            <a:noAutofit/>
          </a:bodyPr>
          <a:lstStyle/>
          <a:p>
            <a:r>
              <a:rPr lang="en-US" sz="3200" dirty="0" smtClean="0"/>
              <a:t>When Cows are Grazing</a:t>
            </a:r>
            <a:endParaRPr lang="en-US" sz="3200" dirty="0"/>
          </a:p>
        </p:txBody>
      </p:sp>
      <p:pic>
        <p:nvPicPr>
          <p:cNvPr id="7" name="Content Placeholder 6" descr="dungpat1-240.jpg"/>
          <p:cNvPicPr preferRelativeResize="0">
            <a:picLocks noGrp="1"/>
          </p:cNvPicPr>
          <p:nvPr>
            <p:ph type="pic" idx="1"/>
          </p:nvPr>
        </p:nvPicPr>
        <p:blipFill>
          <a:blip r:embed="rId2"/>
          <a:srcRect t="6007" b="6007"/>
          <a:stretch>
            <a:fillRect/>
          </a:stretch>
        </p:blipFill>
        <p:spPr/>
      </p:pic>
      <p:sp>
        <p:nvSpPr>
          <p:cNvPr id="9" name="Text Placeholder 8"/>
          <p:cNvSpPr>
            <a:spLocks noGrp="1"/>
          </p:cNvSpPr>
          <p:nvPr>
            <p:ph type="body" sz="half" idx="2"/>
          </p:nvPr>
        </p:nvSpPr>
        <p:spPr/>
        <p:txBody>
          <a:bodyPr>
            <a:noAutofit/>
          </a:bodyPr>
          <a:lstStyle/>
          <a:p>
            <a:r>
              <a:rPr lang="en-US" sz="3200" dirty="0" smtClean="0"/>
              <a:t>All the Dung and Urine </a:t>
            </a:r>
            <a:r>
              <a:rPr lang="en-US" sz="3200" dirty="0"/>
              <a:t>F</a:t>
            </a:r>
            <a:r>
              <a:rPr lang="en-US" sz="3200" dirty="0" smtClean="0"/>
              <a:t>alls on the Ground</a:t>
            </a:r>
            <a:endParaRPr lang="en-US" sz="3200" dirty="0"/>
          </a:p>
        </p:txBody>
      </p:sp>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1752" y="228600"/>
            <a:ext cx="8534400" cy="990600"/>
          </a:xfrm>
        </p:spPr>
        <p:txBody>
          <a:bodyPr>
            <a:normAutofit fontScale="90000"/>
          </a:bodyPr>
          <a:lstStyle/>
          <a:p>
            <a:r>
              <a:rPr lang="en-US" sz="4000" dirty="0" smtClean="0"/>
              <a:t>It is rapidly attacked by dung beetles</a:t>
            </a:r>
            <a:r>
              <a:rPr lang="en-US" sz="4000" dirty="0" smtClean="0"/>
              <a:t>, earth </a:t>
            </a:r>
            <a:r>
              <a:rPr lang="en-US" sz="4000" dirty="0" smtClean="0"/>
              <a:t>worms &amp; other </a:t>
            </a:r>
            <a:r>
              <a:rPr lang="en-US" sz="4000" dirty="0" err="1" smtClean="0"/>
              <a:t>soilbiota</a:t>
            </a:r>
            <a:endParaRPr lang="en-US" sz="4000" dirty="0"/>
          </a:p>
        </p:txBody>
      </p:sp>
      <p:pic>
        <p:nvPicPr>
          <p:cNvPr id="1026" name="Picture 2" descr="E:\dung stages photo\D1.JPG"/>
          <p:cNvPicPr>
            <a:picLocks noGrp="1" noChangeAspect="1" noChangeArrowheads="1"/>
          </p:cNvPicPr>
          <p:nvPr>
            <p:ph idx="1"/>
          </p:nvPr>
        </p:nvPicPr>
        <p:blipFill>
          <a:blip r:embed="rId2" cstate="print"/>
          <a:stretch>
            <a:fillRect/>
          </a:stretch>
        </p:blipFill>
        <p:spPr bwMode="auto">
          <a:xfrm>
            <a:off x="1143000" y="1668462"/>
            <a:ext cx="6858000" cy="4572000"/>
          </a:xfrm>
          <a:prstGeom prst="rect">
            <a:avLst/>
          </a:prstGeom>
          <a:noFill/>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Taking it into various depths in the soil</a:t>
            </a:r>
            <a:endParaRPr lang="en-US" dirty="0"/>
          </a:p>
        </p:txBody>
      </p:sp>
      <p:pic>
        <p:nvPicPr>
          <p:cNvPr id="5" name="Content Placeholder 4" descr="tunnels.jpg"/>
          <p:cNvPicPr>
            <a:picLocks noGrp="1" noChangeAspect="1"/>
          </p:cNvPicPr>
          <p:nvPr>
            <p:ph sz="half" idx="1"/>
          </p:nvPr>
        </p:nvPicPr>
        <p:blipFill>
          <a:blip r:embed="rId2"/>
          <a:stretch>
            <a:fillRect/>
          </a:stretch>
        </p:blipFill>
        <p:spPr>
          <a:xfrm>
            <a:off x="228600" y="1905000"/>
            <a:ext cx="42672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E:\dung stages photo\IMG_0367.JPG"/>
          <p:cNvPicPr>
            <a:picLocks noGrp="1" noChangeAspect="1" noChangeArrowheads="1"/>
          </p:cNvPicPr>
          <p:nvPr>
            <p:ph sz="half" idx="2"/>
          </p:nvPr>
        </p:nvPicPr>
        <p:blipFill>
          <a:blip r:embed="rId3" cstate="print"/>
          <a:stretch>
            <a:fillRect/>
          </a:stretch>
        </p:blipFill>
        <p:spPr bwMode="auto">
          <a:xfrm>
            <a:off x="4648200" y="2516981"/>
            <a:ext cx="4038600" cy="2692401"/>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Soil</a:t>
            </a:r>
            <a:endParaRPr lang="en-US" dirty="0"/>
          </a:p>
        </p:txBody>
      </p:sp>
      <p:pic>
        <p:nvPicPr>
          <p:cNvPr id="6146" name="Picture 2"/>
          <p:cNvPicPr>
            <a:picLocks noGrp="1" noChangeAspect="1" noChangeArrowheads="1"/>
          </p:cNvPicPr>
          <p:nvPr>
            <p:ph idx="1"/>
          </p:nvPr>
        </p:nvPicPr>
        <p:blipFill>
          <a:blip r:embed="rId2"/>
          <a:stretch>
            <a:fillRect/>
          </a:stretch>
        </p:blipFill>
        <p:spPr bwMode="auto">
          <a:xfrm>
            <a:off x="1049592" y="1600200"/>
            <a:ext cx="7044816"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What is “Animal Impact”?? </a:t>
            </a:r>
          </a:p>
        </p:txBody>
      </p:sp>
      <p:sp>
        <p:nvSpPr>
          <p:cNvPr id="3" name="Content Placeholder 2"/>
          <p:cNvSpPr>
            <a:spLocks noGrp="1"/>
          </p:cNvSpPr>
          <p:nvPr>
            <p:ph idx="1"/>
          </p:nvPr>
        </p:nvSpPr>
        <p:spPr/>
        <p:txBody>
          <a:bodyPr>
            <a:normAutofit/>
          </a:bodyPr>
          <a:lstStyle/>
          <a:p>
            <a:r>
              <a:rPr lang="en-US" dirty="0" smtClean="0"/>
              <a:t>Animal </a:t>
            </a:r>
            <a:r>
              <a:rPr lang="en-US" dirty="0"/>
              <a:t>impact is everything that livestock do to the land. This includes dunging, urinating, hoof action, rubbing, salivating, etc. </a:t>
            </a:r>
          </a:p>
          <a:p>
            <a:r>
              <a:rPr lang="en-US" dirty="0"/>
              <a:t>Animal impact is </a:t>
            </a:r>
            <a:r>
              <a:rPr lang="en-US" b="1" dirty="0"/>
              <a:t>the most powerful tool we have to manage grassland resources. It effects utilization, reduces spot grazing, controls weed and brush competition, improves manure distribution, and produces seed/soil contact.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Density </a:t>
            </a:r>
            <a:r>
              <a:rPr lang="en-US" dirty="0"/>
              <a:t>S</a:t>
            </a:r>
            <a:r>
              <a:rPr lang="en-US" dirty="0" smtClean="0"/>
              <a:t>hort </a:t>
            </a:r>
            <a:r>
              <a:rPr lang="en-US" dirty="0"/>
              <a:t>T</a:t>
            </a:r>
            <a:r>
              <a:rPr lang="en-US" dirty="0" smtClean="0"/>
              <a:t>ime</a:t>
            </a:r>
            <a:endParaRPr lang="en-US" dirty="0"/>
          </a:p>
        </p:txBody>
      </p:sp>
      <p:pic>
        <p:nvPicPr>
          <p:cNvPr id="3074" name="Picture 2"/>
          <p:cNvPicPr>
            <a:picLocks noGrp="1" noChangeAspect="1" noChangeArrowheads="1"/>
          </p:cNvPicPr>
          <p:nvPr>
            <p:ph sz="half" idx="1"/>
          </p:nvPr>
        </p:nvPicPr>
        <p:blipFill>
          <a:blip r:embed="rId2"/>
          <a:srcRect/>
          <a:stretch>
            <a:fillRect/>
          </a:stretch>
        </p:blipFill>
        <p:spPr bwMode="auto">
          <a:xfrm>
            <a:off x="28841" y="2286000"/>
            <a:ext cx="4443582" cy="2724945"/>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3"/>
          <a:srcRect/>
          <a:stretch>
            <a:fillRect/>
          </a:stretch>
        </p:blipFill>
        <p:spPr bwMode="auto">
          <a:xfrm>
            <a:off x="4762500" y="2286000"/>
            <a:ext cx="4312910" cy="28249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Stocking Density</a:t>
            </a:r>
            <a:endParaRPr lang="en-US" dirty="0"/>
          </a:p>
        </p:txBody>
      </p:sp>
      <p:graphicFrame>
        <p:nvGraphicFramePr>
          <p:cNvPr id="4" name="Content Placeholder 3"/>
          <p:cNvGraphicFramePr>
            <a:graphicFrameLocks noGrp="1"/>
          </p:cNvGraphicFramePr>
          <p:nvPr>
            <p:ph idx="1"/>
          </p:nvPr>
        </p:nvGraphicFramePr>
        <p:xfrm>
          <a:off x="457200" y="1600200"/>
          <a:ext cx="8534400" cy="4191000"/>
        </p:xfrm>
        <a:graphic>
          <a:graphicData uri="http://schemas.openxmlformats.org/drawingml/2006/table">
            <a:tbl>
              <a:tblPr firstRow="1" bandRow="1">
                <a:tableStyleId>{5C22544A-7EE6-4342-B048-85BDC9FD1C3A}</a:tableStyleId>
              </a:tblPr>
              <a:tblGrid>
                <a:gridCol w="2133600"/>
                <a:gridCol w="2133600"/>
                <a:gridCol w="2133600"/>
                <a:gridCol w="2133600"/>
              </a:tblGrid>
              <a:tr h="1047750">
                <a:tc>
                  <a:txBody>
                    <a:bodyPr/>
                    <a:lstStyle/>
                    <a:p>
                      <a:pPr algn="l" fontAlgn="b"/>
                      <a:r>
                        <a:rPr lang="en-US" sz="2800" b="0" i="0" u="none" strike="noStrike" dirty="0">
                          <a:solidFill>
                            <a:srgbClr val="000000"/>
                          </a:solidFill>
                          <a:latin typeface="Calibri"/>
                        </a:rPr>
                        <a:t>No of cows</a:t>
                      </a:r>
                    </a:p>
                  </a:txBody>
                  <a:tcPr marL="9525" marR="9525" marT="9525" marB="0" anchor="b"/>
                </a:tc>
                <a:tc>
                  <a:txBody>
                    <a:bodyPr/>
                    <a:lstStyle/>
                    <a:p>
                      <a:pPr algn="l" fontAlgn="b"/>
                      <a:r>
                        <a:rPr lang="en-US" sz="2800" b="0" i="0" u="none" strike="noStrike">
                          <a:solidFill>
                            <a:srgbClr val="000000"/>
                          </a:solidFill>
                          <a:latin typeface="Calibri"/>
                        </a:rPr>
                        <a:t>Weight(Kg)</a:t>
                      </a:r>
                    </a:p>
                  </a:txBody>
                  <a:tcPr marL="9525" marR="9525" marT="9525" marB="0" anchor="b"/>
                </a:tc>
                <a:tc>
                  <a:txBody>
                    <a:bodyPr/>
                    <a:lstStyle/>
                    <a:p>
                      <a:pPr algn="l" fontAlgn="b"/>
                      <a:r>
                        <a:rPr lang="en-US" sz="2800" b="0" i="0" u="none" strike="noStrike">
                          <a:solidFill>
                            <a:srgbClr val="000000"/>
                          </a:solidFill>
                          <a:latin typeface="Calibri"/>
                        </a:rPr>
                        <a:t>Land area in acres</a:t>
                      </a:r>
                    </a:p>
                  </a:txBody>
                  <a:tcPr marL="9525" marR="9525" marT="9525" marB="0" anchor="b"/>
                </a:tc>
                <a:tc>
                  <a:txBody>
                    <a:bodyPr/>
                    <a:lstStyle/>
                    <a:p>
                      <a:pPr algn="l" fontAlgn="b"/>
                      <a:r>
                        <a:rPr lang="en-US" sz="2800" b="0" i="0" u="none" strike="noStrike">
                          <a:solidFill>
                            <a:srgbClr val="000000"/>
                          </a:solidFill>
                          <a:latin typeface="Calibri"/>
                        </a:rPr>
                        <a:t>Stocking density/acre</a:t>
                      </a:r>
                    </a:p>
                  </a:txBody>
                  <a:tcPr marL="9525" marR="9525" marT="9525" marB="0" anchor="b"/>
                </a:tc>
              </a:tr>
              <a:tr h="1047750">
                <a:tc>
                  <a:txBody>
                    <a:bodyPr/>
                    <a:lstStyle/>
                    <a:p>
                      <a:pPr algn="ctr" fontAlgn="b"/>
                      <a:r>
                        <a:rPr lang="en-US" sz="2800" b="0" i="0" u="none" strike="noStrike">
                          <a:solidFill>
                            <a:srgbClr val="000000"/>
                          </a:solidFill>
                          <a:latin typeface="Calibri"/>
                        </a:rPr>
                        <a:t>40</a:t>
                      </a:r>
                    </a:p>
                  </a:txBody>
                  <a:tcPr marL="9525" marR="9525" marT="9525" marB="0" anchor="b"/>
                </a:tc>
                <a:tc>
                  <a:txBody>
                    <a:bodyPr/>
                    <a:lstStyle/>
                    <a:p>
                      <a:pPr algn="ctr" fontAlgn="b"/>
                      <a:r>
                        <a:rPr lang="en-US" sz="2800" b="0" i="0" u="none" strike="noStrike" dirty="0">
                          <a:solidFill>
                            <a:srgbClr val="000000"/>
                          </a:solidFill>
                          <a:latin typeface="Calibri"/>
                        </a:rPr>
                        <a:t>16000</a:t>
                      </a:r>
                    </a:p>
                  </a:txBody>
                  <a:tcPr marL="9525" marR="9525" marT="9525" marB="0" anchor="b"/>
                </a:tc>
                <a:tc>
                  <a:txBody>
                    <a:bodyPr/>
                    <a:lstStyle/>
                    <a:p>
                      <a:pPr algn="ctr" fontAlgn="b"/>
                      <a:r>
                        <a:rPr lang="en-US" sz="2800" b="0" i="0" u="none" strike="noStrike">
                          <a:solidFill>
                            <a:srgbClr val="000000"/>
                          </a:solidFill>
                          <a:latin typeface="Calibri"/>
                        </a:rPr>
                        <a:t>10</a:t>
                      </a:r>
                    </a:p>
                  </a:txBody>
                  <a:tcPr marL="9525" marR="9525" marT="9525" marB="0" anchor="b"/>
                </a:tc>
                <a:tc>
                  <a:txBody>
                    <a:bodyPr/>
                    <a:lstStyle/>
                    <a:p>
                      <a:pPr algn="ctr" fontAlgn="b"/>
                      <a:r>
                        <a:rPr lang="en-US" sz="2800" b="0" i="0" u="none" strike="noStrike">
                          <a:solidFill>
                            <a:srgbClr val="000000"/>
                          </a:solidFill>
                          <a:latin typeface="Calibri"/>
                        </a:rPr>
                        <a:t>1600</a:t>
                      </a:r>
                    </a:p>
                  </a:txBody>
                  <a:tcPr marL="9525" marR="9525" marT="9525" marB="0" anchor="b"/>
                </a:tc>
              </a:tr>
              <a:tr h="1047750">
                <a:tc>
                  <a:txBody>
                    <a:bodyPr/>
                    <a:lstStyle/>
                    <a:p>
                      <a:pPr algn="ctr" fontAlgn="b"/>
                      <a:r>
                        <a:rPr lang="en-US" sz="2800" b="0" i="0" u="none" strike="noStrike">
                          <a:solidFill>
                            <a:srgbClr val="000000"/>
                          </a:solidFill>
                          <a:latin typeface="Calibri"/>
                        </a:rPr>
                        <a:t>40</a:t>
                      </a:r>
                    </a:p>
                  </a:txBody>
                  <a:tcPr marL="9525" marR="9525" marT="9525" marB="0" anchor="b"/>
                </a:tc>
                <a:tc>
                  <a:txBody>
                    <a:bodyPr/>
                    <a:lstStyle/>
                    <a:p>
                      <a:pPr algn="ctr" fontAlgn="b"/>
                      <a:r>
                        <a:rPr lang="en-US" sz="2800" b="0" i="0" u="none" strike="noStrike">
                          <a:solidFill>
                            <a:srgbClr val="000000"/>
                          </a:solidFill>
                          <a:latin typeface="Calibri"/>
                        </a:rPr>
                        <a:t>16000</a:t>
                      </a:r>
                    </a:p>
                  </a:txBody>
                  <a:tcPr marL="9525" marR="9525" marT="9525" marB="0" anchor="b"/>
                </a:tc>
                <a:tc>
                  <a:txBody>
                    <a:bodyPr/>
                    <a:lstStyle/>
                    <a:p>
                      <a:pPr algn="ctr" fontAlgn="b"/>
                      <a:r>
                        <a:rPr lang="en-US" sz="2800" b="0" i="0" u="none" strike="noStrike">
                          <a:solidFill>
                            <a:srgbClr val="000000"/>
                          </a:solidFill>
                          <a:latin typeface="Calibri"/>
                        </a:rPr>
                        <a:t>1</a:t>
                      </a:r>
                    </a:p>
                  </a:txBody>
                  <a:tcPr marL="9525" marR="9525" marT="9525" marB="0" anchor="b"/>
                </a:tc>
                <a:tc>
                  <a:txBody>
                    <a:bodyPr/>
                    <a:lstStyle/>
                    <a:p>
                      <a:pPr algn="ctr" fontAlgn="b"/>
                      <a:r>
                        <a:rPr lang="en-US" sz="2800" b="0" i="0" u="none" strike="noStrike">
                          <a:solidFill>
                            <a:srgbClr val="000000"/>
                          </a:solidFill>
                          <a:latin typeface="Calibri"/>
                        </a:rPr>
                        <a:t>16000</a:t>
                      </a:r>
                    </a:p>
                  </a:txBody>
                  <a:tcPr marL="9525" marR="9525" marT="9525" marB="0" anchor="b"/>
                </a:tc>
              </a:tr>
              <a:tr h="1047750">
                <a:tc>
                  <a:txBody>
                    <a:bodyPr/>
                    <a:lstStyle/>
                    <a:p>
                      <a:pPr algn="ctr" fontAlgn="b"/>
                      <a:r>
                        <a:rPr lang="en-US" sz="2800" b="0" i="0" u="none" strike="noStrike">
                          <a:solidFill>
                            <a:srgbClr val="000000"/>
                          </a:solidFill>
                          <a:latin typeface="Calibri"/>
                        </a:rPr>
                        <a:t>40</a:t>
                      </a:r>
                    </a:p>
                  </a:txBody>
                  <a:tcPr marL="9525" marR="9525" marT="9525" marB="0" anchor="b"/>
                </a:tc>
                <a:tc>
                  <a:txBody>
                    <a:bodyPr/>
                    <a:lstStyle/>
                    <a:p>
                      <a:pPr algn="ctr" fontAlgn="b"/>
                      <a:r>
                        <a:rPr lang="en-US" sz="2800" b="0" i="0" u="none" strike="noStrike">
                          <a:solidFill>
                            <a:srgbClr val="000000"/>
                          </a:solidFill>
                          <a:latin typeface="Calibri"/>
                        </a:rPr>
                        <a:t>16000</a:t>
                      </a:r>
                    </a:p>
                  </a:txBody>
                  <a:tcPr marL="9525" marR="9525" marT="9525" marB="0" anchor="b"/>
                </a:tc>
                <a:tc>
                  <a:txBody>
                    <a:bodyPr/>
                    <a:lstStyle/>
                    <a:p>
                      <a:pPr algn="ctr" fontAlgn="b"/>
                      <a:r>
                        <a:rPr lang="en-US" sz="2800" b="0" i="0" u="none" strike="noStrike">
                          <a:solidFill>
                            <a:srgbClr val="000000"/>
                          </a:solidFill>
                          <a:latin typeface="Calibri"/>
                        </a:rPr>
                        <a:t>0.25</a:t>
                      </a:r>
                    </a:p>
                  </a:txBody>
                  <a:tcPr marL="9525" marR="9525" marT="9525" marB="0" anchor="b"/>
                </a:tc>
                <a:tc>
                  <a:txBody>
                    <a:bodyPr/>
                    <a:lstStyle/>
                    <a:p>
                      <a:pPr algn="ctr" fontAlgn="b"/>
                      <a:r>
                        <a:rPr lang="en-US" sz="2800" b="0" i="0" u="none" strike="noStrike" dirty="0">
                          <a:solidFill>
                            <a:srgbClr val="000000"/>
                          </a:solidFill>
                          <a:latin typeface="Calibri"/>
                        </a:rPr>
                        <a:t>64000</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the Purpose of ISKCON</a:t>
            </a:r>
            <a:endParaRPr lang="en-IN" dirty="0"/>
          </a:p>
        </p:txBody>
      </p:sp>
      <p:sp>
        <p:nvSpPr>
          <p:cNvPr id="3" name="Content Placeholder 2"/>
          <p:cNvSpPr>
            <a:spLocks noGrp="1"/>
          </p:cNvSpPr>
          <p:nvPr>
            <p:ph idx="1"/>
          </p:nvPr>
        </p:nvSpPr>
        <p:spPr/>
        <p:txBody>
          <a:bodyPr>
            <a:normAutofit/>
          </a:bodyPr>
          <a:lstStyle/>
          <a:p>
            <a:r>
              <a:rPr lang="en-US" dirty="0" smtClean="0"/>
              <a:t>“ </a:t>
            </a:r>
            <a:r>
              <a:rPr lang="en-US" sz="3600" dirty="0" smtClean="0"/>
              <a:t>This Krishna conscious movement </a:t>
            </a:r>
          </a:p>
          <a:p>
            <a:pPr>
              <a:buNone/>
            </a:pPr>
            <a:r>
              <a:rPr lang="en-US" sz="3600" dirty="0" smtClean="0"/>
              <a:t>               is for the  protection of </a:t>
            </a:r>
          </a:p>
          <a:p>
            <a:pPr algn="ctr">
              <a:buNone/>
            </a:pPr>
            <a:r>
              <a:rPr lang="en-US" sz="4000" b="1" dirty="0" err="1" smtClean="0"/>
              <a:t>Brahminical</a:t>
            </a:r>
            <a:r>
              <a:rPr lang="en-US" sz="4000" b="1" dirty="0" smtClean="0"/>
              <a:t> Culture &amp; Cows… </a:t>
            </a:r>
          </a:p>
          <a:p>
            <a:pPr>
              <a:buNone/>
            </a:pPr>
            <a:r>
              <a:rPr lang="en-US" sz="2000" b="1" dirty="0" smtClean="0"/>
              <a:t>                                    </a:t>
            </a:r>
          </a:p>
          <a:p>
            <a:pPr>
              <a:buNone/>
            </a:pPr>
            <a:r>
              <a:rPr lang="en-US" sz="2000" b="1" dirty="0" smtClean="0"/>
              <a:t>                                                                     Lecture Los Angeles Dec 4,68</a:t>
            </a:r>
            <a:endParaRPr lang="en-IN" sz="2000" dirty="0"/>
          </a:p>
        </p:txBody>
      </p:sp>
    </p:spTree>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of Grazing</a:t>
            </a:r>
            <a:endParaRPr lang="en-US" dirty="0"/>
          </a:p>
        </p:txBody>
      </p:sp>
      <p:graphicFrame>
        <p:nvGraphicFramePr>
          <p:cNvPr id="4" name="Content Placeholder 3"/>
          <p:cNvGraphicFramePr>
            <a:graphicFrameLocks noGrp="1"/>
          </p:cNvGraphicFramePr>
          <p:nvPr>
            <p:ph idx="1"/>
          </p:nvPr>
        </p:nvGraphicFramePr>
        <p:xfrm>
          <a:off x="381000" y="1524000"/>
          <a:ext cx="8534400" cy="4952999"/>
        </p:xfrm>
        <a:graphic>
          <a:graphicData uri="http://schemas.openxmlformats.org/drawingml/2006/table">
            <a:tbl>
              <a:tblPr firstRow="1" bandRow="1">
                <a:tableStyleId>{5C22544A-7EE6-4342-B048-85BDC9FD1C3A}</a:tableStyleId>
              </a:tblPr>
              <a:tblGrid>
                <a:gridCol w="832657"/>
                <a:gridCol w="658001"/>
                <a:gridCol w="570034"/>
                <a:gridCol w="443659"/>
                <a:gridCol w="6030049"/>
              </a:tblGrid>
              <a:tr h="813129">
                <a:tc>
                  <a:txBody>
                    <a:bodyPr/>
                    <a:lstStyle/>
                    <a:p>
                      <a:pPr algn="ctr" fontAlgn="b"/>
                      <a:r>
                        <a:rPr lang="en-US" sz="2000" b="0" i="0" u="none" strike="noStrike" dirty="0">
                          <a:solidFill>
                            <a:srgbClr val="000000"/>
                          </a:solidFill>
                          <a:latin typeface="Calibri"/>
                        </a:rPr>
                        <a:t>Area in cents</a:t>
                      </a:r>
                    </a:p>
                  </a:txBody>
                  <a:tcPr marL="9525" marR="9525" marT="9525" marB="0" anchor="b"/>
                </a:tc>
                <a:tc>
                  <a:txBody>
                    <a:bodyPr/>
                    <a:lstStyle/>
                    <a:p>
                      <a:pPr algn="ctr" fontAlgn="b"/>
                      <a:r>
                        <a:rPr lang="en-US" sz="2000" b="0" i="0" u="none" strike="noStrike">
                          <a:solidFill>
                            <a:srgbClr val="000000"/>
                          </a:solidFill>
                          <a:latin typeface="Calibri"/>
                        </a:rPr>
                        <a:t>Cows</a:t>
                      </a:r>
                    </a:p>
                  </a:txBody>
                  <a:tcPr marL="9525" marR="9525" marT="9525" marB="0" anchor="b"/>
                </a:tc>
                <a:tc>
                  <a:txBody>
                    <a:bodyPr/>
                    <a:lstStyle/>
                    <a:p>
                      <a:pPr algn="ctr" fontAlgn="b"/>
                      <a:r>
                        <a:rPr lang="en-US" sz="2000" b="0" i="0" u="none" strike="noStrike">
                          <a:solidFill>
                            <a:srgbClr val="000000"/>
                          </a:solidFill>
                          <a:latin typeface="Calibri"/>
                        </a:rPr>
                        <a:t>days</a:t>
                      </a:r>
                    </a:p>
                  </a:txBody>
                  <a:tcPr marL="9525" marR="9525" marT="9525" marB="0" anchor="b"/>
                </a:tc>
                <a:tc>
                  <a:txBody>
                    <a:bodyPr/>
                    <a:lstStyle/>
                    <a:p>
                      <a:pPr algn="ctr" fontAlgn="b"/>
                      <a:r>
                        <a:rPr lang="en-US" sz="2000" b="0" i="0" u="none" strike="noStrike">
                          <a:solidFill>
                            <a:srgbClr val="000000"/>
                          </a:solidFill>
                          <a:latin typeface="Calibri"/>
                        </a:rPr>
                        <a:t>Hrs</a:t>
                      </a:r>
                    </a:p>
                  </a:txBody>
                  <a:tcPr marL="9525" marR="9525" marT="9525" marB="0" anchor="b"/>
                </a:tc>
                <a:tc>
                  <a:txBody>
                    <a:bodyPr/>
                    <a:lstStyle/>
                    <a:p>
                      <a:pPr algn="l" fontAlgn="b"/>
                      <a:r>
                        <a:rPr lang="en-US" sz="2000" b="0" i="0" u="none" strike="noStrike" dirty="0" smtClean="0">
                          <a:solidFill>
                            <a:srgbClr val="000000"/>
                          </a:solidFill>
                          <a:latin typeface="Calibri"/>
                        </a:rPr>
                        <a:t>Description</a:t>
                      </a:r>
                      <a:endParaRPr lang="en-US" sz="2000" b="0" i="0" u="none" strike="noStrike" dirty="0">
                        <a:solidFill>
                          <a:srgbClr val="000000"/>
                        </a:solidFill>
                        <a:latin typeface="Calibri"/>
                      </a:endParaRPr>
                    </a:p>
                  </a:txBody>
                  <a:tcPr marL="9525" marR="9525" marT="9525" marB="0" anchor="b"/>
                </a:tc>
              </a:tr>
              <a:tr h="487044">
                <a:tc>
                  <a:txBody>
                    <a:bodyPr/>
                    <a:lstStyle/>
                    <a:p>
                      <a:pPr algn="ctr" fontAlgn="b"/>
                      <a:r>
                        <a:rPr lang="en-US" sz="2000" b="0" i="0" u="none" strike="noStrike">
                          <a:solidFill>
                            <a:srgbClr val="000000"/>
                          </a:solidFill>
                          <a:latin typeface="Calibri"/>
                        </a:rPr>
                        <a:t>200</a:t>
                      </a:r>
                    </a:p>
                  </a:txBody>
                  <a:tcPr marL="9525" marR="9525" marT="9525" marB="0" anchor="b"/>
                </a:tc>
                <a:tc>
                  <a:txBody>
                    <a:bodyPr/>
                    <a:lstStyle/>
                    <a:p>
                      <a:pPr algn="ctr" fontAlgn="b"/>
                      <a:r>
                        <a:rPr lang="en-US" sz="2000" b="0" i="0" u="none" strike="noStrike">
                          <a:solidFill>
                            <a:srgbClr val="000000"/>
                          </a:solidFill>
                          <a:latin typeface="Calibri"/>
                        </a:rPr>
                        <a:t>1</a:t>
                      </a:r>
                    </a:p>
                  </a:txBody>
                  <a:tcPr marL="9525" marR="9525" marT="9525" marB="0" anchor="b"/>
                </a:tc>
                <a:tc>
                  <a:txBody>
                    <a:bodyPr/>
                    <a:lstStyle/>
                    <a:p>
                      <a:pPr algn="ctr" fontAlgn="b"/>
                      <a:r>
                        <a:rPr lang="en-US" sz="2000" b="0" i="0" u="none" strike="noStrike">
                          <a:solidFill>
                            <a:srgbClr val="000000"/>
                          </a:solidFill>
                          <a:latin typeface="Calibri"/>
                        </a:rPr>
                        <a:t>360</a:t>
                      </a:r>
                    </a:p>
                  </a:txBody>
                  <a:tcPr marL="9525" marR="9525" marT="9525" marB="0" anchor="b"/>
                </a:tc>
                <a:tc>
                  <a:txBody>
                    <a:bodyPr/>
                    <a:lstStyle/>
                    <a:p>
                      <a:pPr algn="ctr" fontAlgn="b"/>
                      <a:r>
                        <a:rPr lang="en-US" sz="2000" b="0" i="0" u="none" strike="noStrike">
                          <a:solidFill>
                            <a:srgbClr val="000000"/>
                          </a:solidFill>
                          <a:latin typeface="Calibri"/>
                        </a:rPr>
                        <a:t>8</a:t>
                      </a:r>
                    </a:p>
                  </a:txBody>
                  <a:tcPr marL="9525" marR="9525" marT="9525" marB="0" anchor="b"/>
                </a:tc>
                <a:tc>
                  <a:txBody>
                    <a:bodyPr/>
                    <a:lstStyle/>
                    <a:p>
                      <a:pPr algn="l" fontAlgn="b"/>
                      <a:r>
                        <a:rPr lang="en-US" sz="2000" b="0" i="0" u="none" strike="noStrike" dirty="0">
                          <a:solidFill>
                            <a:srgbClr val="000000"/>
                          </a:solidFill>
                          <a:latin typeface="Calibri"/>
                        </a:rPr>
                        <a:t> 1 cow in 2 acres for 360 days grazing 8 hrs/day</a:t>
                      </a:r>
                    </a:p>
                  </a:txBody>
                  <a:tcPr marL="9525" marR="9525" marT="9525" marB="0" anchor="b"/>
                </a:tc>
              </a:tr>
              <a:tr h="1213439">
                <a:tc>
                  <a:txBody>
                    <a:bodyPr/>
                    <a:lstStyle/>
                    <a:p>
                      <a:pPr algn="ctr" fontAlgn="b"/>
                      <a:r>
                        <a:rPr lang="en-US" sz="2000" b="0" i="0" u="none" strike="noStrike">
                          <a:solidFill>
                            <a:srgbClr val="000000"/>
                          </a:solidFill>
                          <a:latin typeface="Calibri"/>
                        </a:rPr>
                        <a:t>50</a:t>
                      </a:r>
                    </a:p>
                  </a:txBody>
                  <a:tcPr marL="9525" marR="9525" marT="9525" marB="0" anchor="b"/>
                </a:tc>
                <a:tc>
                  <a:txBody>
                    <a:bodyPr/>
                    <a:lstStyle/>
                    <a:p>
                      <a:pPr algn="ctr" fontAlgn="b"/>
                      <a:r>
                        <a:rPr lang="en-US" sz="2000" b="0" i="0" u="none" strike="noStrike">
                          <a:solidFill>
                            <a:srgbClr val="000000"/>
                          </a:solidFill>
                          <a:latin typeface="Calibri"/>
                        </a:rPr>
                        <a:t>1</a:t>
                      </a:r>
                    </a:p>
                  </a:txBody>
                  <a:tcPr marL="9525" marR="9525" marT="9525" marB="0" anchor="b"/>
                </a:tc>
                <a:tc>
                  <a:txBody>
                    <a:bodyPr/>
                    <a:lstStyle/>
                    <a:p>
                      <a:pPr algn="ctr" fontAlgn="b"/>
                      <a:r>
                        <a:rPr lang="en-US" sz="2000" b="0" i="0" u="none" strike="noStrike" dirty="0">
                          <a:solidFill>
                            <a:srgbClr val="000000"/>
                          </a:solidFill>
                          <a:latin typeface="Calibri"/>
                        </a:rPr>
                        <a:t>90</a:t>
                      </a:r>
                    </a:p>
                  </a:txBody>
                  <a:tcPr marL="9525" marR="9525" marT="9525" marB="0" anchor="b"/>
                </a:tc>
                <a:tc>
                  <a:txBody>
                    <a:bodyPr/>
                    <a:lstStyle/>
                    <a:p>
                      <a:pPr algn="ctr" fontAlgn="b"/>
                      <a:r>
                        <a:rPr lang="en-US" sz="2000" b="0" i="0" u="none" strike="noStrike">
                          <a:solidFill>
                            <a:srgbClr val="000000"/>
                          </a:solidFill>
                          <a:latin typeface="Calibri"/>
                        </a:rPr>
                        <a:t>8</a:t>
                      </a:r>
                    </a:p>
                  </a:txBody>
                  <a:tcPr marL="9525" marR="9525" marT="9525" marB="0" anchor="b"/>
                </a:tc>
                <a:tc>
                  <a:txBody>
                    <a:bodyPr/>
                    <a:lstStyle/>
                    <a:p>
                      <a:pPr algn="l" fontAlgn="b"/>
                      <a:r>
                        <a:rPr lang="en-US" sz="2000" b="0" i="0" u="none" strike="noStrike" dirty="0">
                          <a:solidFill>
                            <a:srgbClr val="000000"/>
                          </a:solidFill>
                          <a:latin typeface="Calibri"/>
                        </a:rPr>
                        <a:t>1 Cow in 50 cents for 90 days grazing 8 hrs /day-The whole area is divided into 4 to give </a:t>
                      </a:r>
                      <a:r>
                        <a:rPr lang="en-US" sz="2000" b="0" i="0" u="none" strike="noStrike" dirty="0" smtClean="0">
                          <a:solidFill>
                            <a:srgbClr val="000000"/>
                          </a:solidFill>
                          <a:latin typeface="Calibri"/>
                        </a:rPr>
                        <a:t>9 </a:t>
                      </a:r>
                      <a:r>
                        <a:rPr lang="en-US" sz="2000" b="0" i="0" u="none" strike="noStrike" dirty="0">
                          <a:solidFill>
                            <a:srgbClr val="000000"/>
                          </a:solidFill>
                          <a:latin typeface="Calibri"/>
                        </a:rPr>
                        <a:t>months rest to each plot</a:t>
                      </a:r>
                    </a:p>
                  </a:txBody>
                  <a:tcPr marL="9525" marR="9525" marT="9525" marB="0" anchor="b"/>
                </a:tc>
              </a:tr>
              <a:tr h="813129">
                <a:tc>
                  <a:txBody>
                    <a:bodyPr/>
                    <a:lstStyle/>
                    <a:p>
                      <a:pPr algn="ctr" fontAlgn="b"/>
                      <a:r>
                        <a:rPr lang="en-US" sz="2000" b="0" i="0" u="none" strike="noStrike">
                          <a:solidFill>
                            <a:srgbClr val="000000"/>
                          </a:solidFill>
                          <a:latin typeface="Calibri"/>
                        </a:rPr>
                        <a:t>16.67</a:t>
                      </a:r>
                    </a:p>
                  </a:txBody>
                  <a:tcPr marL="9525" marR="9525" marT="9525" marB="0" anchor="b"/>
                </a:tc>
                <a:tc>
                  <a:txBody>
                    <a:bodyPr/>
                    <a:lstStyle/>
                    <a:p>
                      <a:pPr algn="ctr" fontAlgn="b"/>
                      <a:r>
                        <a:rPr lang="en-US" sz="2000" b="0" i="0" u="none" strike="noStrike">
                          <a:solidFill>
                            <a:srgbClr val="000000"/>
                          </a:solidFill>
                          <a:latin typeface="Calibri"/>
                        </a:rPr>
                        <a:t>1</a:t>
                      </a:r>
                    </a:p>
                  </a:txBody>
                  <a:tcPr marL="9525" marR="9525" marT="9525" marB="0" anchor="b"/>
                </a:tc>
                <a:tc>
                  <a:txBody>
                    <a:bodyPr/>
                    <a:lstStyle/>
                    <a:p>
                      <a:pPr algn="ctr" fontAlgn="b"/>
                      <a:r>
                        <a:rPr lang="en-US" sz="2000" b="0" i="0" u="none" strike="noStrike">
                          <a:solidFill>
                            <a:srgbClr val="000000"/>
                          </a:solidFill>
                          <a:latin typeface="Calibri"/>
                        </a:rPr>
                        <a:t>30</a:t>
                      </a:r>
                    </a:p>
                  </a:txBody>
                  <a:tcPr marL="9525" marR="9525" marT="9525" marB="0" anchor="b"/>
                </a:tc>
                <a:tc>
                  <a:txBody>
                    <a:bodyPr/>
                    <a:lstStyle/>
                    <a:p>
                      <a:pPr algn="ctr" fontAlgn="b"/>
                      <a:r>
                        <a:rPr lang="en-US" sz="2000" b="0" i="0" u="none" strike="noStrike">
                          <a:solidFill>
                            <a:srgbClr val="000000"/>
                          </a:solidFill>
                          <a:latin typeface="Calibri"/>
                        </a:rPr>
                        <a:t>8</a:t>
                      </a:r>
                    </a:p>
                  </a:txBody>
                  <a:tcPr marL="9525" marR="9525" marT="9525" marB="0" anchor="b"/>
                </a:tc>
                <a:tc>
                  <a:txBody>
                    <a:bodyPr/>
                    <a:lstStyle/>
                    <a:p>
                      <a:pPr algn="l" fontAlgn="b"/>
                      <a:r>
                        <a:rPr lang="en-US" sz="2000" b="0" i="0" u="none" strike="noStrike" dirty="0">
                          <a:solidFill>
                            <a:srgbClr val="000000"/>
                          </a:solidFill>
                          <a:latin typeface="Calibri"/>
                        </a:rPr>
                        <a:t>1 Cow in 16 cents for 30 days grazing 8 hrs /day-The </a:t>
                      </a:r>
                      <a:r>
                        <a:rPr lang="en-US" sz="2000" b="0" i="0" u="none" strike="noStrike" dirty="0" smtClean="0">
                          <a:solidFill>
                            <a:srgbClr val="000000"/>
                          </a:solidFill>
                          <a:latin typeface="Calibri"/>
                        </a:rPr>
                        <a:t>3</a:t>
                      </a:r>
                      <a:r>
                        <a:rPr lang="en-US" sz="2000" b="0" i="0" u="none" strike="noStrike" baseline="0" dirty="0" smtClean="0">
                          <a:solidFill>
                            <a:srgbClr val="000000"/>
                          </a:solidFill>
                          <a:latin typeface="Calibri"/>
                        </a:rPr>
                        <a:t> month</a:t>
                      </a:r>
                      <a:r>
                        <a:rPr lang="en-US" sz="2000" b="0" i="0" u="none" strike="noStrike" dirty="0" smtClean="0">
                          <a:solidFill>
                            <a:srgbClr val="000000"/>
                          </a:solidFill>
                          <a:latin typeface="Calibri"/>
                        </a:rPr>
                        <a:t> </a:t>
                      </a:r>
                      <a:r>
                        <a:rPr lang="en-US" sz="2000" b="0" i="0" u="none" strike="noStrike" dirty="0">
                          <a:solidFill>
                            <a:srgbClr val="000000"/>
                          </a:solidFill>
                          <a:latin typeface="Calibri"/>
                        </a:rPr>
                        <a:t>area is divided into 3 to get monthly grazing plot</a:t>
                      </a:r>
                    </a:p>
                  </a:txBody>
                  <a:tcPr marL="9525" marR="9525" marT="9525" marB="0" anchor="b"/>
                </a:tc>
              </a:tr>
              <a:tr h="813129">
                <a:tc>
                  <a:txBody>
                    <a:bodyPr/>
                    <a:lstStyle/>
                    <a:p>
                      <a:pPr algn="ctr" fontAlgn="b"/>
                      <a:r>
                        <a:rPr lang="en-US" sz="2000" b="0" i="0" u="none" strike="noStrike">
                          <a:solidFill>
                            <a:srgbClr val="000000"/>
                          </a:solidFill>
                          <a:latin typeface="Calibri"/>
                        </a:rPr>
                        <a:t>0.56</a:t>
                      </a:r>
                    </a:p>
                  </a:txBody>
                  <a:tcPr marL="9525" marR="9525" marT="9525" marB="0" anchor="b"/>
                </a:tc>
                <a:tc>
                  <a:txBody>
                    <a:bodyPr/>
                    <a:lstStyle/>
                    <a:p>
                      <a:pPr algn="ctr" fontAlgn="b"/>
                      <a:r>
                        <a:rPr lang="en-US" sz="2000" b="0" i="0" u="none" strike="noStrike">
                          <a:solidFill>
                            <a:srgbClr val="000000"/>
                          </a:solidFill>
                          <a:latin typeface="Calibri"/>
                        </a:rPr>
                        <a:t>1</a:t>
                      </a:r>
                    </a:p>
                  </a:txBody>
                  <a:tcPr marL="9525" marR="9525" marT="9525" marB="0" anchor="b"/>
                </a:tc>
                <a:tc>
                  <a:txBody>
                    <a:bodyPr/>
                    <a:lstStyle/>
                    <a:p>
                      <a:pPr algn="ctr" fontAlgn="b"/>
                      <a:r>
                        <a:rPr lang="en-US" sz="2000" b="0" i="0" u="none" strike="noStrike">
                          <a:solidFill>
                            <a:srgbClr val="000000"/>
                          </a:solidFill>
                          <a:latin typeface="Calibri"/>
                        </a:rPr>
                        <a:t>1</a:t>
                      </a:r>
                    </a:p>
                  </a:txBody>
                  <a:tcPr marL="9525" marR="9525" marT="9525" marB="0" anchor="b"/>
                </a:tc>
                <a:tc>
                  <a:txBody>
                    <a:bodyPr/>
                    <a:lstStyle/>
                    <a:p>
                      <a:pPr algn="ctr" fontAlgn="b"/>
                      <a:r>
                        <a:rPr lang="en-US" sz="2000" b="0" i="0" u="none" strike="noStrike">
                          <a:solidFill>
                            <a:srgbClr val="000000"/>
                          </a:solidFill>
                          <a:latin typeface="Calibri"/>
                        </a:rPr>
                        <a:t>8</a:t>
                      </a:r>
                    </a:p>
                  </a:txBody>
                  <a:tcPr marL="9525" marR="9525" marT="9525" marB="0" anchor="b"/>
                </a:tc>
                <a:tc>
                  <a:txBody>
                    <a:bodyPr/>
                    <a:lstStyle/>
                    <a:p>
                      <a:pPr algn="l" fontAlgn="b"/>
                      <a:r>
                        <a:rPr lang="en-US" sz="2000" b="0" i="0" u="none" strike="noStrike" dirty="0">
                          <a:solidFill>
                            <a:srgbClr val="000000"/>
                          </a:solidFill>
                          <a:latin typeface="Calibri"/>
                        </a:rPr>
                        <a:t>1 cow </a:t>
                      </a:r>
                      <a:r>
                        <a:rPr lang="en-US" sz="2000" b="0" i="0" u="none" strike="noStrike" dirty="0" smtClean="0">
                          <a:solidFill>
                            <a:srgbClr val="000000"/>
                          </a:solidFill>
                          <a:latin typeface="Calibri"/>
                        </a:rPr>
                        <a:t>in </a:t>
                      </a:r>
                      <a:r>
                        <a:rPr lang="en-US" sz="2000" b="0" i="0" u="none" strike="noStrike" dirty="0">
                          <a:solidFill>
                            <a:srgbClr val="000000"/>
                          </a:solidFill>
                          <a:latin typeface="Calibri"/>
                        </a:rPr>
                        <a:t>0.55 cents for 1 day grazing 8 hrs /</a:t>
                      </a:r>
                      <a:r>
                        <a:rPr lang="en-US" sz="2000" b="0" i="0" u="none" strike="noStrike" dirty="0" smtClean="0">
                          <a:solidFill>
                            <a:srgbClr val="000000"/>
                          </a:solidFill>
                          <a:latin typeface="Calibri"/>
                        </a:rPr>
                        <a:t>day-The monthly </a:t>
                      </a:r>
                      <a:r>
                        <a:rPr lang="en-US" sz="2000" b="0" i="0" u="none" strike="noStrike" dirty="0">
                          <a:solidFill>
                            <a:srgbClr val="000000"/>
                          </a:solidFill>
                          <a:latin typeface="Calibri"/>
                        </a:rPr>
                        <a:t>area is further divided </a:t>
                      </a:r>
                      <a:r>
                        <a:rPr lang="en-US" sz="2000" b="0" i="0" u="none" strike="noStrike" dirty="0" smtClean="0">
                          <a:solidFill>
                            <a:srgbClr val="000000"/>
                          </a:solidFill>
                          <a:latin typeface="Calibri"/>
                        </a:rPr>
                        <a:t>to </a:t>
                      </a:r>
                      <a:r>
                        <a:rPr lang="en-US" sz="2000" b="0" i="0" u="none" strike="noStrike" dirty="0">
                          <a:solidFill>
                            <a:srgbClr val="000000"/>
                          </a:solidFill>
                          <a:latin typeface="Calibri"/>
                        </a:rPr>
                        <a:t>daily grazing plots</a:t>
                      </a:r>
                    </a:p>
                  </a:txBody>
                  <a:tcPr marL="9525" marR="9525" marT="9525" marB="0" anchor="b"/>
                </a:tc>
              </a:tr>
              <a:tr h="813129">
                <a:tc>
                  <a:txBody>
                    <a:bodyPr/>
                    <a:lstStyle/>
                    <a:p>
                      <a:pPr algn="ctr" fontAlgn="b"/>
                      <a:r>
                        <a:rPr lang="en-US" sz="2000" b="0" i="0" u="none" strike="noStrike" dirty="0">
                          <a:solidFill>
                            <a:srgbClr val="000000"/>
                          </a:solidFill>
                          <a:latin typeface="Calibri"/>
                        </a:rPr>
                        <a:t>0.14</a:t>
                      </a:r>
                    </a:p>
                  </a:txBody>
                  <a:tcPr marL="9525" marR="9525" marT="9525" marB="0" anchor="b"/>
                </a:tc>
                <a:tc>
                  <a:txBody>
                    <a:bodyPr/>
                    <a:lstStyle/>
                    <a:p>
                      <a:pPr algn="ctr" fontAlgn="b"/>
                      <a:r>
                        <a:rPr lang="en-US" sz="2000" b="0" i="0" u="none" strike="noStrike" dirty="0">
                          <a:solidFill>
                            <a:srgbClr val="000000"/>
                          </a:solidFill>
                          <a:latin typeface="Calibri"/>
                        </a:rPr>
                        <a:t>1</a:t>
                      </a:r>
                    </a:p>
                  </a:txBody>
                  <a:tcPr marL="9525" marR="9525" marT="9525" marB="0" anchor="b"/>
                </a:tc>
                <a:tc>
                  <a:txBody>
                    <a:bodyPr/>
                    <a:lstStyle/>
                    <a:p>
                      <a:pPr algn="ctr" fontAlgn="b"/>
                      <a:endParaRPr lang="en-US" sz="2000" b="0" i="0" u="none" strike="noStrike">
                        <a:solidFill>
                          <a:srgbClr val="000000"/>
                        </a:solidFill>
                        <a:latin typeface="Calibri"/>
                      </a:endParaRPr>
                    </a:p>
                  </a:txBody>
                  <a:tcPr marL="9525" marR="9525" marT="9525" marB="0" anchor="b"/>
                </a:tc>
                <a:tc>
                  <a:txBody>
                    <a:bodyPr/>
                    <a:lstStyle/>
                    <a:p>
                      <a:pPr algn="ctr" fontAlgn="b"/>
                      <a:r>
                        <a:rPr lang="en-US" sz="2000" b="0" i="0" u="none" strike="noStrike">
                          <a:solidFill>
                            <a:srgbClr val="000000"/>
                          </a:solidFill>
                          <a:latin typeface="Calibri"/>
                        </a:rPr>
                        <a:t>2</a:t>
                      </a:r>
                    </a:p>
                  </a:txBody>
                  <a:tcPr marL="9525" marR="9525" marT="9525" marB="0" anchor="b"/>
                </a:tc>
                <a:tc>
                  <a:txBody>
                    <a:bodyPr/>
                    <a:lstStyle/>
                    <a:p>
                      <a:pPr algn="l" fontAlgn="b"/>
                      <a:r>
                        <a:rPr lang="en-US" sz="2000" b="0" i="0" u="none" strike="noStrike" dirty="0">
                          <a:solidFill>
                            <a:srgbClr val="000000"/>
                          </a:solidFill>
                          <a:latin typeface="Calibri"/>
                        </a:rPr>
                        <a:t>1 cow 0.14 cents for 2 hrs grazing </a:t>
                      </a:r>
                      <a:r>
                        <a:rPr lang="en-US" sz="2000" b="0" i="0" u="none" strike="noStrike" dirty="0" smtClean="0">
                          <a:solidFill>
                            <a:srgbClr val="000000"/>
                          </a:solidFill>
                          <a:latin typeface="Calibri"/>
                        </a:rPr>
                        <a:t>to totally </a:t>
                      </a:r>
                      <a:r>
                        <a:rPr lang="en-US" sz="2000" b="0" i="0" u="none" strike="noStrike" dirty="0">
                          <a:solidFill>
                            <a:srgbClr val="000000"/>
                          </a:solidFill>
                          <a:latin typeface="Calibri"/>
                        </a:rPr>
                        <a:t>graze 8 hrs </a:t>
                      </a:r>
                      <a:r>
                        <a:rPr lang="en-US" sz="2000" b="0" i="0" u="none" strike="noStrike" dirty="0" smtClean="0">
                          <a:solidFill>
                            <a:srgbClr val="000000"/>
                          </a:solidFill>
                          <a:latin typeface="Calibri"/>
                        </a:rPr>
                        <a:t>a day </a:t>
                      </a:r>
                      <a:r>
                        <a:rPr lang="en-US" sz="2000" b="0" i="0" u="none" strike="noStrike" dirty="0">
                          <a:solidFill>
                            <a:srgbClr val="000000"/>
                          </a:solidFill>
                          <a:latin typeface="Calibri"/>
                        </a:rPr>
                        <a:t>by further dividing 8hrs into 4 parts</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for </a:t>
            </a:r>
            <a:r>
              <a:rPr lang="en-US" dirty="0"/>
              <a:t>u</a:t>
            </a:r>
            <a:r>
              <a:rPr lang="en-US" dirty="0" smtClean="0"/>
              <a:t>s</a:t>
            </a:r>
            <a:endParaRPr lang="en-US" dirty="0"/>
          </a:p>
        </p:txBody>
      </p:sp>
      <p:pic>
        <p:nvPicPr>
          <p:cNvPr id="8" name="Content Placeholder 7" descr="IMG_6469.JPG"/>
          <p:cNvPicPr>
            <a:picLocks noGrp="1" noChangeAspect="1"/>
          </p:cNvPicPr>
          <p:nvPr>
            <p:ph idx="1"/>
          </p:nvPr>
        </p:nvPicPr>
        <p:blipFill>
          <a:blip r:embed="rId2" cstate="print"/>
          <a:stretch>
            <a:fillRect/>
          </a:stretch>
        </p:blipFill>
        <p:spPr>
          <a:xfrm>
            <a:off x="1523307" y="1668462"/>
            <a:ext cx="6097385" cy="4572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Real </a:t>
            </a:r>
            <a:r>
              <a:rPr lang="en-US" dirty="0"/>
              <a:t>D</a:t>
            </a:r>
            <a:r>
              <a:rPr lang="en-US" dirty="0" smtClean="0"/>
              <a:t>ung </a:t>
            </a:r>
            <a:r>
              <a:rPr lang="en-US" dirty="0"/>
              <a:t>R</a:t>
            </a:r>
            <a:r>
              <a:rPr lang="en-US" dirty="0" smtClean="0"/>
              <a:t>emovers</a:t>
            </a:r>
            <a:endParaRPr lang="en-US" dirty="0"/>
          </a:p>
        </p:txBody>
      </p:sp>
      <p:sp>
        <p:nvSpPr>
          <p:cNvPr id="6" name="Content Placeholder 5"/>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Dung Pads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Patch where Cows </a:t>
            </a:r>
            <a:r>
              <a:rPr lang="en-US" dirty="0"/>
              <a:t>J</a:t>
            </a:r>
            <a:r>
              <a:rPr lang="en-US" dirty="0" smtClean="0"/>
              <a:t>ust Rested</a:t>
            </a:r>
            <a:endParaRPr lang="en-US" dirty="0"/>
          </a:p>
        </p:txBody>
      </p:sp>
      <p:pic>
        <p:nvPicPr>
          <p:cNvPr id="4" name="Content Placeholder 3"/>
          <p:cNvPicPr>
            <a:picLocks noGrp="1" noChangeAspect="1" noChangeArrowheads="1"/>
          </p:cNvPicPr>
          <p:nvPr>
            <p:ph idx="1"/>
          </p:nvPr>
        </p:nvPicPr>
        <p:blipFill>
          <a:blip r:embed="rId2" cstate="print"/>
          <a:stretch>
            <a:fillRect/>
          </a:stretch>
        </p:blipFill>
        <p:spPr bwMode="auto">
          <a:xfrm>
            <a:off x="1554480" y="1691322"/>
            <a:ext cx="6035040" cy="452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Tapping of Urine and Dung</a:t>
            </a:r>
            <a:endParaRPr lang="en-US" dirty="0"/>
          </a:p>
        </p:txBody>
      </p:sp>
      <p:pic>
        <p:nvPicPr>
          <p:cNvPr id="4" name="Content Placeholder 3" descr="DSC04332.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Tunnel </a:t>
            </a:r>
            <a:r>
              <a:rPr lang="en-US" dirty="0"/>
              <a:t>S</a:t>
            </a:r>
            <a:r>
              <a:rPr lang="en-US" dirty="0" smtClean="0"/>
              <a:t>ystems </a:t>
            </a:r>
            <a:endParaRPr lang="en-US" dirty="0"/>
          </a:p>
        </p:txBody>
      </p:sp>
      <p:sp>
        <p:nvSpPr>
          <p:cNvPr id="3" name="Content Placeholder 2"/>
          <p:cNvSpPr>
            <a:spLocks noGrp="1"/>
          </p:cNvSpPr>
          <p:nvPr>
            <p:ph idx="1"/>
          </p:nvPr>
        </p:nvSpPr>
        <p:spPr/>
        <p:txBody>
          <a:bodyPr/>
          <a:lstStyle/>
          <a:p>
            <a:pPr>
              <a:buNone/>
            </a:pPr>
            <a:r>
              <a:rPr lang="en-US" dirty="0" smtClean="0"/>
              <a:t>Improves the physical structure of the soil</a:t>
            </a:r>
          </a:p>
          <a:p>
            <a:r>
              <a:rPr lang="en-US" dirty="0" smtClean="0"/>
              <a:t>Increasing aeration</a:t>
            </a:r>
          </a:p>
          <a:p>
            <a:r>
              <a:rPr lang="en-US" dirty="0" smtClean="0"/>
              <a:t>Reducing compaction</a:t>
            </a:r>
          </a:p>
          <a:p>
            <a:r>
              <a:rPr lang="en-US" dirty="0" smtClean="0"/>
              <a:t>Bringing </a:t>
            </a:r>
            <a:r>
              <a:rPr lang="en-US" dirty="0" err="1" smtClean="0"/>
              <a:t>subsoils</a:t>
            </a:r>
            <a:r>
              <a:rPr lang="en-US" dirty="0" smtClean="0"/>
              <a:t> to the soil surface(Bio-</a:t>
            </a:r>
            <a:r>
              <a:rPr lang="en-US" dirty="0" err="1" smtClean="0"/>
              <a:t>turbation</a:t>
            </a:r>
            <a:r>
              <a:rPr lang="en-US" dirty="0" smtClean="0"/>
              <a:t>)</a:t>
            </a:r>
          </a:p>
          <a:p>
            <a:r>
              <a:rPr lang="en-US" dirty="0" smtClean="0"/>
              <a:t>Incorporating organic matter into the soil</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“Flow-on” Effect of the Improved </a:t>
            </a:r>
            <a:r>
              <a:rPr lang="en-US" dirty="0"/>
              <a:t>S</a:t>
            </a:r>
            <a:r>
              <a:rPr lang="en-US" dirty="0" smtClean="0"/>
              <a:t>oil  </a:t>
            </a:r>
            <a:r>
              <a:rPr lang="en-US" dirty="0"/>
              <a:t>S</a:t>
            </a:r>
            <a:r>
              <a:rPr lang="en-US" dirty="0" smtClean="0"/>
              <a:t>tructure</a:t>
            </a:r>
            <a:endParaRPr lang="en-US" dirty="0"/>
          </a:p>
        </p:txBody>
      </p:sp>
      <p:sp>
        <p:nvSpPr>
          <p:cNvPr id="3" name="Content Placeholder 2"/>
          <p:cNvSpPr>
            <a:spLocks noGrp="1"/>
          </p:cNvSpPr>
          <p:nvPr>
            <p:ph idx="1"/>
          </p:nvPr>
        </p:nvSpPr>
        <p:spPr/>
        <p:txBody>
          <a:bodyPr/>
          <a:lstStyle/>
          <a:p>
            <a:r>
              <a:rPr lang="en-US" dirty="0" smtClean="0"/>
              <a:t>Increased water infiltration and reduced soil erosion</a:t>
            </a:r>
          </a:p>
          <a:p>
            <a:r>
              <a:rPr lang="en-US" dirty="0" smtClean="0"/>
              <a:t>Increased biological activity (micro-organisms and earth worms</a:t>
            </a:r>
          </a:p>
          <a:p>
            <a:r>
              <a:rPr lang="en-US" dirty="0" smtClean="0"/>
              <a:t>Stronger root growth leading to higher yields</a:t>
            </a:r>
          </a:p>
          <a:p>
            <a:r>
              <a:rPr lang="en-US" dirty="0" smtClean="0"/>
              <a:t>Improved water holding capacity</a:t>
            </a:r>
          </a:p>
          <a:p>
            <a:r>
              <a:rPr lang="en-US" dirty="0" smtClean="0"/>
              <a:t>Improved soil fertility b/c of bioturbation</a:t>
            </a:r>
          </a:p>
          <a:p>
            <a:r>
              <a:rPr lang="en-US" dirty="0" smtClean="0"/>
              <a:t>Reduced surface </a:t>
            </a:r>
            <a:r>
              <a:rPr lang="en-US" dirty="0" err="1" smtClean="0"/>
              <a:t>ponding</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Bringing sub soil to the soil surface-Bio-</a:t>
            </a:r>
            <a:r>
              <a:rPr lang="en-US" dirty="0" err="1" smtClean="0"/>
              <a:t>turbation</a:t>
            </a:r>
            <a:endParaRPr lang="en-US" dirty="0"/>
          </a:p>
        </p:txBody>
      </p:sp>
      <p:pic>
        <p:nvPicPr>
          <p:cNvPr id="5" name="Picture 2"/>
          <p:cNvPicPr>
            <a:picLocks noGrp="1" noChangeAspect="1" noChangeArrowheads="1"/>
          </p:cNvPicPr>
          <p:nvPr>
            <p:ph idx="1"/>
          </p:nvPr>
        </p:nvPicPr>
        <p:blipFill>
          <a:blip r:embed="rId2" cstate="print"/>
          <a:stretch>
            <a:fillRect/>
          </a:stretch>
        </p:blipFill>
        <p:spPr bwMode="auto">
          <a:xfrm>
            <a:off x="1554334" y="1691213"/>
            <a:ext cx="6035331" cy="45264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soil\images.jpg"/>
          <p:cNvPicPr>
            <a:picLocks noGrp="1" noChangeAspect="1" noChangeArrowheads="1"/>
          </p:cNvPicPr>
          <p:nvPr>
            <p:ph idx="1"/>
          </p:nvPr>
        </p:nvPicPr>
        <p:blipFill>
          <a:blip r:embed="rId2"/>
          <a:stretch>
            <a:fillRect/>
          </a:stretch>
        </p:blipFill>
        <p:spPr bwMode="auto">
          <a:xfrm>
            <a:off x="990600" y="1676400"/>
            <a:ext cx="7171376" cy="42672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534400" cy="1219200"/>
          </a:xfrm>
        </p:spPr>
        <p:txBody>
          <a:bodyPr>
            <a:normAutofit fontScale="90000"/>
          </a:bodyPr>
          <a:lstStyle/>
          <a:p>
            <a:r>
              <a:rPr lang="en-US" dirty="0" smtClean="0"/>
              <a:t>It is the First </a:t>
            </a:r>
            <a:r>
              <a:rPr lang="en-US" dirty="0"/>
              <a:t>T</a:t>
            </a:r>
            <a:r>
              <a:rPr lang="en-US" dirty="0" smtClean="0"/>
              <a:t>hing for Those who Wish to Cultivate </a:t>
            </a:r>
            <a:r>
              <a:rPr lang="en-US" dirty="0"/>
              <a:t>S</a:t>
            </a:r>
            <a:r>
              <a:rPr lang="en-US" dirty="0" smtClean="0"/>
              <a:t>piritual </a:t>
            </a:r>
            <a:r>
              <a:rPr lang="en-US" dirty="0"/>
              <a:t>L</a:t>
            </a:r>
            <a:r>
              <a:rPr lang="en-US" dirty="0" smtClean="0"/>
              <a:t>ife</a:t>
            </a:r>
            <a:endParaRPr lang="en-IN" dirty="0"/>
          </a:p>
        </p:txBody>
      </p:sp>
      <p:sp>
        <p:nvSpPr>
          <p:cNvPr id="3" name="Content Placeholder 2"/>
          <p:cNvSpPr>
            <a:spLocks noGrp="1"/>
          </p:cNvSpPr>
          <p:nvPr>
            <p:ph idx="1"/>
          </p:nvPr>
        </p:nvSpPr>
        <p:spPr/>
        <p:txBody>
          <a:bodyPr>
            <a:normAutofit/>
          </a:bodyPr>
          <a:lstStyle/>
          <a:p>
            <a:r>
              <a:rPr lang="en-US" dirty="0" smtClean="0"/>
              <a:t>“</a:t>
            </a:r>
            <a:r>
              <a:rPr lang="en-US" sz="4400" dirty="0"/>
              <a:t>T</a:t>
            </a:r>
            <a:r>
              <a:rPr lang="en-US" sz="4400" dirty="0" smtClean="0"/>
              <a:t>hose who are anxious to cultivate the human spirit must turn their attention first toward the question of cow protection.”</a:t>
            </a:r>
          </a:p>
          <a:p>
            <a:endParaRPr lang="en-US" sz="4400" dirty="0" smtClean="0"/>
          </a:p>
          <a:p>
            <a:pPr>
              <a:buNone/>
            </a:pPr>
            <a:r>
              <a:rPr lang="en-US" sz="2000" dirty="0" smtClean="0"/>
              <a:t>                                                                        Light of the </a:t>
            </a:r>
            <a:r>
              <a:rPr lang="en-US" sz="2000" dirty="0" err="1" smtClean="0"/>
              <a:t>Bhagavatham</a:t>
            </a:r>
            <a:r>
              <a:rPr lang="en-US" sz="2000" dirty="0" smtClean="0"/>
              <a:t> 27</a:t>
            </a:r>
            <a:endParaRPr lang="en-IN" sz="2000" dirty="0"/>
          </a:p>
        </p:txBody>
      </p:sp>
    </p:spTree>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Moisture retention and growth of seasonal grass</a:t>
            </a:r>
            <a:endParaRPr lang="en-US" dirty="0"/>
          </a:p>
        </p:txBody>
      </p:sp>
      <p:pic>
        <p:nvPicPr>
          <p:cNvPr id="5" name="Content Placeholder 4" descr="DSC04324.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Clearing of bushes</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1523160" y="1668352"/>
            <a:ext cx="6097679" cy="4572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Living Tilling cum Fertilizing Machine</a:t>
            </a:r>
            <a:endParaRPr lang="en-US" dirty="0"/>
          </a:p>
        </p:txBody>
      </p:sp>
      <p:pic>
        <p:nvPicPr>
          <p:cNvPr id="4" name="Content Placeholder 3" descr="Boma kraal2"/>
          <p:cNvPicPr preferRelativeResize="0">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95400" y="1295400"/>
            <a:ext cx="7010399" cy="50291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Effect of the Tilling and fertilizing machine</a:t>
            </a:r>
            <a:endParaRPr lang="en-US" dirty="0"/>
          </a:p>
        </p:txBody>
      </p:sp>
      <p:pic>
        <p:nvPicPr>
          <p:cNvPr id="6" name="Content Placeholder 5" descr="kraal maize1.jpg"/>
          <p:cNvPicPr>
            <a:picLocks noGrp="1" noChangeAspect="1"/>
          </p:cNvPicPr>
          <p:nvPr>
            <p:ph sz="half" idx="1"/>
          </p:nvPr>
        </p:nvPicPr>
        <p:blipFill>
          <a:blip r:embed="rId2"/>
          <a:stretch>
            <a:fillRect/>
          </a:stretch>
        </p:blipFill>
        <p:spPr>
          <a:xfrm>
            <a:off x="152401" y="2133600"/>
            <a:ext cx="4267200" cy="2693233"/>
          </a:xfrm>
        </p:spPr>
      </p:pic>
      <p:pic>
        <p:nvPicPr>
          <p:cNvPr id="7" name="Content Placeholder 6" descr="kraal maize 2.jpg"/>
          <p:cNvPicPr>
            <a:picLocks noGrp="1" noChangeAspect="1"/>
          </p:cNvPicPr>
          <p:nvPr>
            <p:ph sz="half" idx="2"/>
          </p:nvPr>
        </p:nvPicPr>
        <p:blipFill>
          <a:blip r:embed="rId3"/>
          <a:stretch>
            <a:fillRect/>
          </a:stretch>
        </p:blipFill>
        <p:spPr>
          <a:xfrm>
            <a:off x="4648199" y="2209800"/>
            <a:ext cx="4424549" cy="25908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4.1.0.51 </a:t>
            </a:r>
            <a:r>
              <a:rPr lang="en-US" dirty="0" err="1" smtClean="0"/>
              <a:t>Atharva</a:t>
            </a:r>
            <a:r>
              <a:rPr lang="en-US" dirty="0" smtClean="0"/>
              <a:t> Veda 12-4-51</a:t>
            </a:r>
            <a:br>
              <a:rPr lang="en-US" dirty="0" smtClean="0"/>
            </a:br>
            <a:endParaRPr lang="en-US" dirty="0"/>
          </a:p>
        </p:txBody>
      </p:sp>
      <p:sp>
        <p:nvSpPr>
          <p:cNvPr id="6" name="Content Placeholder 5"/>
          <p:cNvSpPr>
            <a:spLocks noGrp="1"/>
          </p:cNvSpPr>
          <p:nvPr>
            <p:ph idx="1"/>
          </p:nvPr>
        </p:nvSpPr>
        <p:spPr/>
        <p:txBody>
          <a:bodyPr>
            <a:normAutofit fontScale="92500"/>
          </a:bodyPr>
          <a:lstStyle/>
          <a:p>
            <a:r>
              <a:rPr lang="en-US" dirty="0" smtClean="0"/>
              <a:t/>
            </a:r>
            <a:br>
              <a:rPr lang="en-US" dirty="0" smtClean="0"/>
            </a:br>
            <a:r>
              <a:rPr lang="x-none" dirty="0" smtClean="0"/>
              <a:t>ये वशाया अदानाय वदन्ति  परिरापिणः । इन्द्रस्य मन्यवे जाल्मा आ वृश्चन्ते  अचित्या ।। अथर्व 12-4-51</a:t>
            </a:r>
          </a:p>
          <a:p>
            <a:r>
              <a:rPr lang="x-none" dirty="0" smtClean="0"/>
              <a:t/>
            </a:r>
            <a:br>
              <a:rPr lang="x-none" dirty="0" smtClean="0"/>
            </a:br>
            <a:r>
              <a:rPr lang="x-none" dirty="0" smtClean="0"/>
              <a:t>वे लोग जो गोसेवा मे समय नहीं देते, जैविक कृषि, पञ्चगव्य इत्यादि का लाभ नहीं लेते, वे रुद्र के कोप से ग्रसित होते हैं।</a:t>
            </a:r>
          </a:p>
          <a:p>
            <a:r>
              <a:rPr lang="x-none" dirty="0" smtClean="0"/>
              <a:t/>
            </a:r>
            <a:br>
              <a:rPr lang="x-none" dirty="0" smtClean="0"/>
            </a:br>
            <a:r>
              <a:rPr lang="en-US" dirty="0" smtClean="0"/>
              <a:t>Those ill advised who do not devote their time and labor for utilizing the family cows , and cultivate organic crops they suffer through</a:t>
            </a:r>
            <a:br>
              <a:rPr lang="en-US" dirty="0" smtClean="0"/>
            </a:br>
            <a:r>
              <a:rPr lang="en-US" dirty="0" smtClean="0"/>
              <a:t>pests insects, diseases thrown by </a:t>
            </a:r>
            <a:r>
              <a:rPr lang="en-US" dirty="0" err="1" smtClean="0"/>
              <a:t>Rudra</a:t>
            </a:r>
            <a:r>
              <a:rPr lang="en-US" dirty="0" smtClean="0"/>
              <a:t>.</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1066800"/>
          </a:xfrm>
        </p:spPr>
        <p:txBody>
          <a:bodyPr>
            <a:normAutofit fontScale="90000"/>
          </a:bodyPr>
          <a:lstStyle/>
          <a:p>
            <a:r>
              <a:rPr lang="en-US" sz="3600" dirty="0" smtClean="0"/>
              <a:t>Impact of losing cows and grass lands leads to environmental dysfunction</a:t>
            </a:r>
            <a:endParaRPr lang="en-US" sz="3600" dirty="0"/>
          </a:p>
        </p:txBody>
      </p:sp>
      <p:pic>
        <p:nvPicPr>
          <p:cNvPr id="4" name="Content Placeholder 3" descr="DSCN0028.JPG"/>
          <p:cNvPicPr>
            <a:picLocks noGrp="1" noChangeAspect="1"/>
          </p:cNvPicPr>
          <p:nvPr>
            <p:ph idx="1"/>
          </p:nvPr>
        </p:nvPicPr>
        <p:blipFill>
          <a:blip r:embed="rId2" cstate="print"/>
          <a:stretch>
            <a:fillRect/>
          </a:stretch>
        </p:blipFill>
        <p:spPr>
          <a:xfrm>
            <a:off x="1523307" y="1668462"/>
            <a:ext cx="6097385" cy="4572000"/>
          </a:xfrm>
        </p:spPr>
      </p:pic>
    </p:spTree>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Symptoms of environmental dysfunction</a:t>
            </a:r>
            <a:endParaRPr lang="en-US" dirty="0"/>
          </a:p>
        </p:txBody>
      </p:sp>
      <p:sp>
        <p:nvSpPr>
          <p:cNvPr id="3" name="Content Placeholder 2"/>
          <p:cNvSpPr>
            <a:spLocks noGrp="1"/>
          </p:cNvSpPr>
          <p:nvPr>
            <p:ph idx="1"/>
          </p:nvPr>
        </p:nvSpPr>
        <p:spPr/>
        <p:txBody>
          <a:bodyPr>
            <a:normAutofit fontScale="85000" lnSpcReduction="20000"/>
          </a:bodyPr>
          <a:lstStyle/>
          <a:p>
            <a:r>
              <a:rPr lang="en-IN" dirty="0" smtClean="0"/>
              <a:t>Eroding soil</a:t>
            </a:r>
            <a:endParaRPr lang="en-US" dirty="0" smtClean="0"/>
          </a:p>
          <a:p>
            <a:r>
              <a:rPr lang="en-IN" dirty="0" smtClean="0"/>
              <a:t>Dying wells, springs rivers &amp; lakes</a:t>
            </a:r>
            <a:endParaRPr lang="en-US" dirty="0" smtClean="0"/>
          </a:p>
          <a:p>
            <a:r>
              <a:rPr lang="en-IN" dirty="0" smtClean="0"/>
              <a:t>Droughts and floods</a:t>
            </a:r>
            <a:endParaRPr lang="en-US" dirty="0" smtClean="0"/>
          </a:p>
          <a:p>
            <a:r>
              <a:rPr lang="en-IN" dirty="0" smtClean="0"/>
              <a:t>Diseases of plants, animals and human beings</a:t>
            </a:r>
            <a:endParaRPr lang="en-US" dirty="0" smtClean="0"/>
          </a:p>
          <a:p>
            <a:r>
              <a:rPr lang="en-IN" dirty="0" smtClean="0"/>
              <a:t>Invasions of Noxious plants and insects</a:t>
            </a:r>
            <a:endParaRPr lang="en-US" dirty="0" smtClean="0"/>
          </a:p>
          <a:p>
            <a:r>
              <a:rPr lang="en-IN" dirty="0" smtClean="0"/>
              <a:t>Poverty-Social break down-Abuse of women &amp; children</a:t>
            </a:r>
            <a:endParaRPr lang="en-US" dirty="0" smtClean="0"/>
          </a:p>
          <a:p>
            <a:r>
              <a:rPr lang="en-IN" dirty="0" smtClean="0"/>
              <a:t>Drift to cities and slums</a:t>
            </a:r>
            <a:endParaRPr lang="en-US" dirty="0" smtClean="0"/>
          </a:p>
          <a:p>
            <a:r>
              <a:rPr lang="en-IN" dirty="0" smtClean="0"/>
              <a:t>Petty crime-Violence-Blaming minorities-Victimisation-Genocide</a:t>
            </a:r>
            <a:endParaRPr lang="en-US" dirty="0" smtClean="0"/>
          </a:p>
          <a:p>
            <a:r>
              <a:rPr lang="en-IN" dirty="0" smtClean="0"/>
              <a:t>Failing crops &amp; economies-Local-National-Global</a:t>
            </a:r>
            <a:endParaRPr lang="en-US" dirty="0" smtClean="0"/>
          </a:p>
          <a:p>
            <a:r>
              <a:rPr lang="en-IN" dirty="0" smtClean="0"/>
              <a:t>Wars, break down of governments-Failure of civilisations</a:t>
            </a:r>
            <a:endParaRPr lang="en-US" dirty="0" smtClean="0"/>
          </a:p>
          <a:p>
            <a:endParaRPr lang="en-US" dirty="0" smtClean="0"/>
          </a:p>
          <a:p>
            <a:endParaRPr lang="en-US" dirty="0"/>
          </a:p>
        </p:txBody>
      </p:sp>
    </p:spTree>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Cow herd boys and their herds</a:t>
            </a:r>
            <a:endParaRPr lang="en-US" dirty="0"/>
          </a:p>
        </p:txBody>
      </p:sp>
      <p:sp>
        <p:nvSpPr>
          <p:cNvPr id="6" name="Content Placeholder 5"/>
          <p:cNvSpPr>
            <a:spLocks noGrp="1"/>
          </p:cNvSpPr>
          <p:nvPr>
            <p:ph idx="1"/>
          </p:nvPr>
        </p:nvSpPr>
        <p:spPr/>
        <p:txBody>
          <a:bodyPr/>
          <a:lstStyle/>
          <a:p>
            <a:r>
              <a:rPr lang="en-US" dirty="0" smtClean="0"/>
              <a:t>Eliminates the symptoms of environmental dysfunction</a:t>
            </a:r>
          </a:p>
          <a:p>
            <a:endParaRPr lang="en-US" dirty="0" smtClean="0"/>
          </a:p>
          <a:p>
            <a:endParaRPr lang="en-US" dirty="0" smtClean="0"/>
          </a:p>
          <a:p>
            <a:endParaRPr lang="en-US" dirty="0" smtClean="0"/>
          </a:p>
          <a:p>
            <a:pPr>
              <a:buNone/>
            </a:pPr>
            <a:r>
              <a:rPr lang="en-US" dirty="0" smtClean="0"/>
              <a:t>  Ensures your protection and the generations to come</a:t>
            </a:r>
          </a:p>
          <a:p>
            <a:pPr>
              <a:buNone/>
            </a:pPr>
            <a:endParaRPr lang="en-US" dirty="0"/>
          </a:p>
        </p:txBody>
      </p:sp>
      <p:cxnSp>
        <p:nvCxnSpPr>
          <p:cNvPr id="8" name="Straight Arrow Connector 7"/>
          <p:cNvCxnSpPr/>
          <p:nvPr/>
        </p:nvCxnSpPr>
        <p:spPr>
          <a:xfrm rot="5400000">
            <a:off x="3429000" y="35052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N" u="sng" dirty="0" smtClean="0"/>
              <a:t>Protect oneself by protecting Cows</a:t>
            </a:r>
            <a:endParaRPr lang="en-US" dirty="0"/>
          </a:p>
        </p:txBody>
      </p:sp>
      <p:sp>
        <p:nvSpPr>
          <p:cNvPr id="5" name="Content Placeholder 4"/>
          <p:cNvSpPr>
            <a:spLocks noGrp="1"/>
          </p:cNvSpPr>
          <p:nvPr>
            <p:ph idx="1"/>
          </p:nvPr>
        </p:nvSpPr>
        <p:spPr/>
        <p:txBody>
          <a:bodyPr>
            <a:noAutofit/>
          </a:bodyPr>
          <a:lstStyle/>
          <a:p>
            <a:r>
              <a:rPr lang="en-IN" sz="4400" i="1" dirty="0" smtClean="0"/>
              <a:t>“Humanity’s future hangs on a slender thread-Learning how to manage cows to address biodiversity loss/Desertification/Climate change “</a:t>
            </a:r>
            <a:endParaRPr lang="en-US" sz="4400" dirty="0" smtClean="0"/>
          </a:p>
          <a:p>
            <a:pPr>
              <a:buNone/>
            </a:pPr>
            <a:r>
              <a:rPr lang="en-IN" sz="4400" i="1" dirty="0" smtClean="0"/>
              <a:t> </a:t>
            </a:r>
            <a:endParaRPr lang="en-US" sz="4400" dirty="0" smtClean="0"/>
          </a:p>
          <a:p>
            <a:pPr>
              <a:buNone/>
            </a:pPr>
            <a:r>
              <a:rPr lang="en-IN" sz="4400" dirty="0" smtClean="0"/>
              <a:t> </a:t>
            </a:r>
            <a:endParaRPr lang="en-US" sz="4400" dirty="0" smtClean="0"/>
          </a:p>
          <a:p>
            <a:endParaRPr lang="en-US" sz="4400" dirty="0"/>
          </a:p>
        </p:txBody>
      </p:sp>
    </p:spTree>
  </p:cSld>
  <p:clrMapOvr>
    <a:masterClrMapping/>
  </p:clrMapOvr>
  <p:transition spd="slow">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As a career</a:t>
            </a:r>
            <a:endParaRPr lang="en-US" sz="4400" dirty="0"/>
          </a:p>
        </p:txBody>
      </p:sp>
      <p:sp>
        <p:nvSpPr>
          <p:cNvPr id="3" name="Content Placeholder 2"/>
          <p:cNvSpPr>
            <a:spLocks noGrp="1"/>
          </p:cNvSpPr>
          <p:nvPr>
            <p:ph idx="1"/>
          </p:nvPr>
        </p:nvSpPr>
        <p:spPr/>
        <p:txBody>
          <a:bodyPr>
            <a:normAutofit fontScale="92500" lnSpcReduction="10000"/>
          </a:bodyPr>
          <a:lstStyle/>
          <a:p>
            <a:pPr>
              <a:buNone/>
            </a:pPr>
            <a:r>
              <a:rPr lang="en-US" sz="4400" dirty="0" smtClean="0"/>
              <a:t>    If you are seeking a career that can assure you the real food(</a:t>
            </a:r>
            <a:r>
              <a:rPr lang="en-US" sz="4400" dirty="0" err="1" smtClean="0"/>
              <a:t>Fruits,nuts,milk</a:t>
            </a:r>
            <a:r>
              <a:rPr lang="en-US" sz="4400" dirty="0" smtClean="0"/>
              <a:t>),real water,  real knowledge and real environment then the  only career available to human being is </a:t>
            </a:r>
            <a:r>
              <a:rPr lang="en-US" sz="4400" b="1" u="sng" dirty="0" smtClean="0"/>
              <a:t>“Cow care and land management”</a:t>
            </a:r>
            <a:r>
              <a:rPr lang="en-US" sz="4400" dirty="0" smtClean="0"/>
              <a:t> </a:t>
            </a:r>
            <a:endParaRPr lang="en-US" sz="4400" dirty="0"/>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Srila</a:t>
            </a:r>
            <a:r>
              <a:rPr lang="en-US" dirty="0" smtClean="0"/>
              <a:t> </a:t>
            </a:r>
            <a:r>
              <a:rPr lang="en-US" dirty="0" err="1" smtClean="0"/>
              <a:t>Prabhupada</a:t>
            </a:r>
            <a:r>
              <a:rPr lang="en-US" dirty="0" smtClean="0"/>
              <a:t> on </a:t>
            </a:r>
            <a:br>
              <a:rPr lang="en-US" dirty="0" smtClean="0"/>
            </a:br>
            <a:r>
              <a:rPr lang="en-US" dirty="0" smtClean="0"/>
              <a:t>Cow </a:t>
            </a:r>
            <a:r>
              <a:rPr lang="en-US" dirty="0"/>
              <a:t>P</a:t>
            </a:r>
            <a:r>
              <a:rPr lang="en-US" dirty="0" smtClean="0"/>
              <a:t>rotection</a:t>
            </a:r>
            <a:endParaRPr lang="en-US" dirty="0"/>
          </a:p>
        </p:txBody>
      </p:sp>
      <p:sp>
        <p:nvSpPr>
          <p:cNvPr id="3" name="Content Placeholder 2"/>
          <p:cNvSpPr>
            <a:spLocks noGrp="1"/>
          </p:cNvSpPr>
          <p:nvPr>
            <p:ph idx="1"/>
          </p:nvPr>
        </p:nvSpPr>
        <p:spPr/>
        <p:txBody>
          <a:bodyPr>
            <a:normAutofit/>
          </a:bodyPr>
          <a:lstStyle/>
          <a:p>
            <a:r>
              <a:rPr lang="en-US" dirty="0" smtClean="0"/>
              <a:t>“</a:t>
            </a:r>
            <a:r>
              <a:rPr lang="en-US" sz="3600" dirty="0" smtClean="0">
                <a:latin typeface="Microsoft Himalaya" pitchFamily="2" charset="0"/>
                <a:ea typeface="Microsoft Himalaya" pitchFamily="2" charset="0"/>
                <a:cs typeface="Microsoft Himalaya" pitchFamily="2" charset="0"/>
              </a:rPr>
              <a:t>Cow protection means just like </a:t>
            </a:r>
            <a:r>
              <a:rPr lang="en-US" sz="3600" dirty="0" err="1" smtClean="0">
                <a:latin typeface="Microsoft Himalaya" pitchFamily="2" charset="0"/>
                <a:ea typeface="Microsoft Himalaya" pitchFamily="2" charset="0"/>
                <a:cs typeface="Microsoft Himalaya" pitchFamily="2" charset="0"/>
              </a:rPr>
              <a:t>Bhagavan</a:t>
            </a:r>
            <a:r>
              <a:rPr lang="en-US" sz="3600" dirty="0" smtClean="0">
                <a:latin typeface="Microsoft Himalaya" pitchFamily="2" charset="0"/>
                <a:ea typeface="Microsoft Himalaya" pitchFamily="2" charset="0"/>
                <a:cs typeface="Microsoft Himalaya" pitchFamily="2" charset="0"/>
              </a:rPr>
              <a:t>, the Supreme Personality of Godhead, He is </a:t>
            </a:r>
            <a:r>
              <a:rPr lang="en-US" sz="3600" b="1" i="1" u="sng" dirty="0" smtClean="0">
                <a:latin typeface="Microsoft Himalaya" pitchFamily="2" charset="0"/>
                <a:ea typeface="Microsoft Himalaya" pitchFamily="2" charset="0"/>
                <a:cs typeface="Microsoft Himalaya" pitchFamily="2" charset="0"/>
              </a:rPr>
              <a:t>tending</a:t>
            </a:r>
            <a:r>
              <a:rPr lang="en-US" sz="3600" i="1" dirty="0" smtClean="0">
                <a:latin typeface="Microsoft Himalaya" pitchFamily="2" charset="0"/>
                <a:ea typeface="Microsoft Himalaya" pitchFamily="2" charset="0"/>
                <a:cs typeface="Microsoft Himalaya" pitchFamily="2" charset="0"/>
              </a:rPr>
              <a:t> </a:t>
            </a:r>
            <a:r>
              <a:rPr lang="en-US" sz="3600" dirty="0" smtClean="0">
                <a:latin typeface="Microsoft Himalaya" pitchFamily="2" charset="0"/>
                <a:ea typeface="Microsoft Himalaya" pitchFamily="2" charset="0"/>
                <a:cs typeface="Microsoft Himalaya" pitchFamily="2" charset="0"/>
              </a:rPr>
              <a:t>the cows. He is </a:t>
            </a:r>
            <a:r>
              <a:rPr lang="en-US" sz="3600" b="1" u="sng" dirty="0" smtClean="0">
                <a:latin typeface="Microsoft Himalaya" pitchFamily="2" charset="0"/>
                <a:ea typeface="Microsoft Himalaya" pitchFamily="2" charset="0"/>
                <a:cs typeface="Microsoft Himalaya" pitchFamily="2" charset="0"/>
              </a:rPr>
              <a:t>going, taking </a:t>
            </a:r>
            <a:r>
              <a:rPr lang="en-US" sz="3600" dirty="0" smtClean="0">
                <a:latin typeface="Microsoft Himalaya" pitchFamily="2" charset="0"/>
                <a:ea typeface="Microsoft Himalaya" pitchFamily="2" charset="0"/>
                <a:cs typeface="Microsoft Himalaya" pitchFamily="2" charset="0"/>
              </a:rPr>
              <a:t>the cows </a:t>
            </a:r>
            <a:r>
              <a:rPr lang="en-US" sz="3600" b="1" u="sng" dirty="0" smtClean="0">
                <a:latin typeface="Microsoft Himalaya" pitchFamily="2" charset="0"/>
                <a:ea typeface="Microsoft Himalaya" pitchFamily="2" charset="0"/>
                <a:cs typeface="Microsoft Himalaya" pitchFamily="2" charset="0"/>
              </a:rPr>
              <a:t>personally</a:t>
            </a:r>
            <a:r>
              <a:rPr lang="en-US" sz="3600" dirty="0" smtClean="0">
                <a:latin typeface="Microsoft Himalaya" pitchFamily="2" charset="0"/>
                <a:ea typeface="Microsoft Himalaya" pitchFamily="2" charset="0"/>
                <a:cs typeface="Microsoft Himalaya" pitchFamily="2" charset="0"/>
              </a:rPr>
              <a:t> from His royal palace going to the forest </a:t>
            </a:r>
            <a:r>
              <a:rPr lang="en-US" sz="3600" b="1" i="1" u="sng" dirty="0" smtClean="0">
                <a:latin typeface="Microsoft Himalaya" pitchFamily="2" charset="0"/>
                <a:ea typeface="Microsoft Himalaya" pitchFamily="2" charset="0"/>
                <a:cs typeface="Microsoft Himalaya" pitchFamily="2" charset="0"/>
              </a:rPr>
              <a:t>whole day, working</a:t>
            </a:r>
            <a:r>
              <a:rPr lang="en-US" sz="3600" dirty="0" smtClean="0">
                <a:latin typeface="Microsoft Himalaya" pitchFamily="2" charset="0"/>
                <a:ea typeface="Microsoft Himalaya" pitchFamily="2" charset="0"/>
                <a:cs typeface="Microsoft Himalaya" pitchFamily="2" charset="0"/>
              </a:rPr>
              <a:t> there. Is it not, </a:t>
            </a:r>
            <a:r>
              <a:rPr lang="en-US" sz="3600" b="1" u="sng" dirty="0" smtClean="0">
                <a:latin typeface="Microsoft Himalaya" pitchFamily="2" charset="0"/>
                <a:ea typeface="Microsoft Himalaya" pitchFamily="2" charset="0"/>
                <a:cs typeface="Microsoft Himalaya" pitchFamily="2" charset="0"/>
              </a:rPr>
              <a:t>cowherds boy? </a:t>
            </a:r>
            <a:r>
              <a:rPr lang="en-US" sz="3600" dirty="0" smtClean="0">
                <a:latin typeface="Microsoft Himalaya" pitchFamily="2" charset="0"/>
                <a:ea typeface="Microsoft Himalaya" pitchFamily="2" charset="0"/>
                <a:cs typeface="Microsoft Himalaya" pitchFamily="2" charset="0"/>
              </a:rPr>
              <a:t>And taken some little fruit, mother, whatever mother has given. They are playing that. So this is cow protection.”</a:t>
            </a:r>
          </a:p>
          <a:p>
            <a:pPr>
              <a:buNone/>
            </a:pPr>
            <a:r>
              <a:rPr lang="en-US" sz="3600" dirty="0" smtClean="0">
                <a:latin typeface="Microsoft Himalaya" pitchFamily="2" charset="0"/>
                <a:ea typeface="Microsoft Himalaya" pitchFamily="2" charset="0"/>
                <a:cs typeface="Microsoft Himalaya" pitchFamily="2" charset="0"/>
              </a:rPr>
              <a:t>     </a:t>
            </a:r>
            <a:r>
              <a:rPr lang="en-US" dirty="0" smtClean="0"/>
              <a:t>          </a:t>
            </a:r>
            <a:r>
              <a:rPr lang="en-US" b="1" dirty="0" smtClean="0"/>
              <a:t> </a:t>
            </a:r>
            <a:r>
              <a:rPr lang="en-US" sz="2000" b="1" dirty="0" smtClean="0">
                <a:latin typeface="Plantagenet Cherokee" pitchFamily="18" charset="0"/>
              </a:rPr>
              <a:t>Lecture-</a:t>
            </a:r>
            <a:r>
              <a:rPr lang="en-US" sz="2000" b="1" dirty="0" err="1" smtClean="0">
                <a:latin typeface="Plantagenet Cherokee" pitchFamily="18" charset="0"/>
              </a:rPr>
              <a:t>Srimad</a:t>
            </a:r>
            <a:r>
              <a:rPr lang="en-US" sz="2000" b="1" dirty="0" smtClean="0">
                <a:latin typeface="Plantagenet Cherokee" pitchFamily="18" charset="0"/>
              </a:rPr>
              <a:t>-</a:t>
            </a:r>
            <a:r>
              <a:rPr lang="en-US" sz="2000" b="1" dirty="0" err="1" smtClean="0">
                <a:latin typeface="Plantagenet Cherokee" pitchFamily="18" charset="0"/>
              </a:rPr>
              <a:t>Bhägavatam</a:t>
            </a:r>
            <a:r>
              <a:rPr lang="en-US" sz="2000" b="1" dirty="0" smtClean="0">
                <a:latin typeface="Plantagenet Cherokee" pitchFamily="18" charset="0"/>
              </a:rPr>
              <a:t> 2.9.3, Melbourne, April 5, 1972</a:t>
            </a:r>
            <a:endParaRPr lang="en-US" sz="2000" dirty="0" smtClean="0">
              <a:latin typeface="Plantagenet Cherokee" pitchFamily="18" charset="0"/>
            </a:endParaRPr>
          </a:p>
          <a:p>
            <a:endParaRPr lang="en-US" dirty="0" smtClean="0"/>
          </a:p>
          <a:p>
            <a:endParaRPr lang="en-US" dirty="0"/>
          </a:p>
        </p:txBody>
      </p:sp>
    </p:spTree>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Offering The Real thing  to </a:t>
            </a:r>
            <a:r>
              <a:rPr lang="en-US" dirty="0" err="1" smtClean="0"/>
              <a:t>krishna</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sz="4000" dirty="0" smtClean="0"/>
              <a:t>Only by protecting cows  can we offer the “Real flower,  real </a:t>
            </a:r>
            <a:r>
              <a:rPr lang="en-US" sz="4000" dirty="0" err="1" smtClean="0"/>
              <a:t>leaf,real</a:t>
            </a:r>
            <a:r>
              <a:rPr lang="en-US" sz="4000" dirty="0" smtClean="0"/>
              <a:t> fruit and real  water “Krishna is speaking about in </a:t>
            </a:r>
            <a:r>
              <a:rPr lang="en-US" sz="4000" dirty="0" err="1" smtClean="0"/>
              <a:t>Bhagavat</a:t>
            </a:r>
            <a:r>
              <a:rPr lang="en-US" sz="4000" dirty="0" smtClean="0"/>
              <a:t> </a:t>
            </a:r>
            <a:r>
              <a:rPr lang="en-US" sz="4000" dirty="0" err="1" smtClean="0"/>
              <a:t>Geetha</a:t>
            </a:r>
            <a:r>
              <a:rPr lang="en-US" sz="4000" dirty="0" smtClean="0"/>
              <a:t> 9.26 </a:t>
            </a:r>
          </a:p>
          <a:p>
            <a:pPr>
              <a:buNone/>
            </a:pPr>
            <a:r>
              <a:rPr lang="en-US" sz="4000" dirty="0" smtClean="0"/>
              <a:t>“If one offers me with love and devotion a leaf, a </a:t>
            </a:r>
            <a:r>
              <a:rPr lang="en-US" sz="4000" dirty="0" err="1" smtClean="0"/>
              <a:t>flower,a</a:t>
            </a:r>
            <a:r>
              <a:rPr lang="en-US" sz="4000" dirty="0" smtClean="0"/>
              <a:t> fruit or </a:t>
            </a:r>
            <a:r>
              <a:rPr lang="en-US" sz="4000" dirty="0" err="1" smtClean="0"/>
              <a:t>water,I</a:t>
            </a:r>
            <a:r>
              <a:rPr lang="en-US" sz="4000" dirty="0" smtClean="0"/>
              <a:t> will accept it.”</a:t>
            </a:r>
            <a:endParaRPr lang="en-US" sz="4000" dirty="0"/>
          </a:p>
        </p:txBody>
      </p:sp>
    </p:spTree>
  </p:cSld>
  <p:clrMapOvr>
    <a:masterClrMapping/>
  </p:clrMapOvr>
  <p:transition spd="slow">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Srimad</a:t>
            </a:r>
            <a:r>
              <a:rPr lang="en-US" dirty="0" smtClean="0"/>
              <a:t> </a:t>
            </a:r>
            <a:r>
              <a:rPr lang="en-US" dirty="0" err="1" smtClean="0"/>
              <a:t>bhagavatham</a:t>
            </a:r>
            <a:r>
              <a:rPr lang="en-US" dirty="0" smtClean="0"/>
              <a:t> 1.10.4</a:t>
            </a:r>
            <a:endParaRPr lang="en-US" dirty="0"/>
          </a:p>
        </p:txBody>
      </p:sp>
      <p:sp>
        <p:nvSpPr>
          <p:cNvPr id="3" name="Content Placeholder 2"/>
          <p:cNvSpPr>
            <a:spLocks noGrp="1"/>
          </p:cNvSpPr>
          <p:nvPr>
            <p:ph idx="1"/>
          </p:nvPr>
        </p:nvSpPr>
        <p:spPr/>
        <p:txBody>
          <a:bodyPr>
            <a:normAutofit/>
          </a:bodyPr>
          <a:lstStyle/>
          <a:p>
            <a:pPr>
              <a:buNone/>
            </a:pPr>
            <a:r>
              <a:rPr lang="en-US" sz="6000" dirty="0" smtClean="0"/>
              <a:t>“The earth produces all the necessities of man”</a:t>
            </a:r>
          </a:p>
          <a:p>
            <a:pPr>
              <a:buNone/>
            </a:pPr>
            <a:r>
              <a:rPr lang="en-US" sz="5400" i="1" dirty="0" smtClean="0"/>
              <a:t>Let us bring the cows back to the land</a:t>
            </a:r>
            <a:endParaRPr lang="en-US" sz="5400" i="1" dirty="0"/>
          </a:p>
        </p:txBody>
      </p:sp>
    </p:spTree>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 of cows</a:t>
            </a:r>
            <a:endParaRPr lang="en-IN" dirty="0"/>
          </a:p>
        </p:txBody>
      </p:sp>
      <p:sp>
        <p:nvSpPr>
          <p:cNvPr id="3" name="Content Placeholder 2"/>
          <p:cNvSpPr>
            <a:spLocks noGrp="1"/>
          </p:cNvSpPr>
          <p:nvPr>
            <p:ph idx="1"/>
          </p:nvPr>
        </p:nvSpPr>
        <p:spPr/>
        <p:txBody>
          <a:bodyPr>
            <a:normAutofit/>
          </a:bodyPr>
          <a:lstStyle/>
          <a:p>
            <a:r>
              <a:rPr lang="en-US" sz="3200" dirty="0" smtClean="0"/>
              <a:t>All breeds thrive in local conditions and invariably deteriorate in alien environments. </a:t>
            </a:r>
          </a:p>
          <a:p>
            <a:r>
              <a:rPr lang="en-US" sz="3200" dirty="0" smtClean="0"/>
              <a:t>Mother nature has designed breeds according to the area. Protect the cow of your region. They will adapt better and the diseases will be less.</a:t>
            </a:r>
          </a:p>
          <a:p>
            <a:r>
              <a:rPr lang="en-US" sz="3200" dirty="0" smtClean="0"/>
              <a:t>please do not have any obsession for any breed of cow or any of its produce</a:t>
            </a:r>
            <a:endParaRPr lang="en-IN" sz="3200" dirty="0" smtClean="0"/>
          </a:p>
          <a:p>
            <a:endParaRPr lang="en-IN" dirty="0"/>
          </a:p>
        </p:txBody>
      </p:sp>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
            </a:r>
            <a:br>
              <a:rPr lang="en-US" b="1" dirty="0" smtClean="0"/>
            </a:br>
            <a:r>
              <a:rPr lang="en-US" b="1" dirty="0" smtClean="0"/>
              <a:t/>
            </a:r>
            <a:br>
              <a:rPr lang="en-US" b="1" dirty="0" smtClean="0"/>
            </a:br>
            <a:r>
              <a:rPr lang="en-US" b="1" dirty="0" smtClean="0"/>
              <a:t>1.1.3.1RigVeda10.27.20  </a:t>
            </a:r>
            <a:r>
              <a:rPr lang="en-US" dirty="0" smtClean="0"/>
              <a:t/>
            </a:r>
            <a:br>
              <a:rPr lang="en-US" dirty="0" smtClean="0"/>
            </a:br>
            <a:r>
              <a:rPr lang="en-US" b="1" dirty="0" smtClean="0"/>
              <a:t>         </a:t>
            </a:r>
            <a:endParaRPr lang="en-US" dirty="0"/>
          </a:p>
        </p:txBody>
      </p:sp>
      <p:sp>
        <p:nvSpPr>
          <p:cNvPr id="3" name="Content Placeholder 2"/>
          <p:cNvSpPr>
            <a:spLocks noGrp="1"/>
          </p:cNvSpPr>
          <p:nvPr>
            <p:ph idx="1"/>
          </p:nvPr>
        </p:nvSpPr>
        <p:spPr/>
        <p:txBody>
          <a:bodyPr>
            <a:normAutofit/>
          </a:bodyPr>
          <a:lstStyle/>
          <a:p>
            <a:pPr>
              <a:buNone/>
            </a:pPr>
            <a:r>
              <a:rPr lang="x-none" b="1" dirty="0" smtClean="0"/>
              <a:t>एती मे गावौ प्रमरस्य युक्तौ मो षु प्र सेधीर्मुहुरिन्ममन्धि।</a:t>
            </a:r>
            <a:endParaRPr lang="en-US" dirty="0" smtClean="0"/>
          </a:p>
          <a:p>
            <a:pPr>
              <a:buNone/>
            </a:pPr>
            <a:r>
              <a:rPr lang="x-none" b="1" dirty="0" smtClean="0"/>
              <a:t>आपश्चिदस्य वि नशन्त्यर्थं सूरश्च मर्क उपरो बभूवान्‌।। ऋ</a:t>
            </a:r>
            <a:r>
              <a:rPr lang="en-US" b="1" dirty="0" smtClean="0"/>
              <a:t> 10.27.20</a:t>
            </a:r>
            <a:endParaRPr lang="en-US" dirty="0" smtClean="0"/>
          </a:p>
          <a:p>
            <a:pPr>
              <a:buNone/>
            </a:pPr>
            <a:r>
              <a:rPr lang="en-US" dirty="0" smtClean="0"/>
              <a:t> Farmlands with cows retain water and maintain healthy soil organisms, with twin bounties Urine and Dung of cows, which eliminate harmful microorganism and keep soil fertile like  sun and rains make the land free from harmful pests make it  fertile.</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model cow herd boy</a:t>
            </a:r>
            <a:endParaRPr lang="en-IN" dirty="0"/>
          </a:p>
        </p:txBody>
      </p:sp>
      <p:pic>
        <p:nvPicPr>
          <p:cNvPr id="4" name="Content Placeholder 3" descr="1krishna-balarama1.jpg"/>
          <p:cNvPicPr>
            <a:picLocks noGrp="1" noChangeAspect="1"/>
          </p:cNvPicPr>
          <p:nvPr>
            <p:ph idx="1"/>
          </p:nvPr>
        </p:nvPicPr>
        <p:blipFill>
          <a:blip r:embed="rId2"/>
          <a:stretch>
            <a:fillRect/>
          </a:stretch>
        </p:blipFill>
        <p:spPr>
          <a:xfrm>
            <a:off x="1629172" y="1600200"/>
            <a:ext cx="5885656" cy="4708525"/>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real cow products in holistic cow protection</a:t>
            </a:r>
            <a:endParaRPr lang="en-US" dirty="0"/>
          </a:p>
        </p:txBody>
      </p:sp>
      <p:sp>
        <p:nvSpPr>
          <p:cNvPr id="3" name="Content Placeholder 2"/>
          <p:cNvSpPr>
            <a:spLocks noGrp="1"/>
          </p:cNvSpPr>
          <p:nvPr>
            <p:ph idx="1"/>
          </p:nvPr>
        </p:nvSpPr>
        <p:spPr/>
        <p:txBody>
          <a:bodyPr>
            <a:normAutofit/>
          </a:bodyPr>
          <a:lstStyle/>
          <a:p>
            <a:pPr>
              <a:buNone/>
            </a:pPr>
            <a:r>
              <a:rPr lang="en-US" sz="4000" dirty="0" smtClean="0"/>
              <a:t>          Those which prevents </a:t>
            </a:r>
          </a:p>
          <a:p>
            <a:pPr>
              <a:buNone/>
            </a:pPr>
            <a:r>
              <a:rPr lang="en-US" sz="4000" dirty="0" smtClean="0"/>
              <a:t>				as against</a:t>
            </a:r>
          </a:p>
          <a:p>
            <a:pPr>
              <a:buNone/>
            </a:pPr>
            <a:r>
              <a:rPr lang="en-US" sz="4000" dirty="0" smtClean="0"/>
              <a:t>		  Those  sold to cure Diseases</a:t>
            </a:r>
            <a:endParaRPr lang="en-US" sz="4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cow products</a:t>
            </a:r>
            <a:endParaRPr lang="en-US" dirty="0"/>
          </a:p>
        </p:txBody>
      </p:sp>
      <p:pic>
        <p:nvPicPr>
          <p:cNvPr id="1026" name="Picture 2" descr="C:\Users\dell\Documents\effects of kraal after mayapur\DSC03667.JPG"/>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Millets</a:t>
            </a:r>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pic>
        <p:nvPicPr>
          <p:cNvPr id="4098" name="Picture 2" descr="C:\Users\dell\Documents\Gokuldham cows\gokuldham tejas skin\IMG_6461.JPG"/>
          <p:cNvPicPr>
            <a:picLocks noGrp="1" noChangeAspect="1" noChangeArrowheads="1"/>
          </p:cNvPicPr>
          <p:nvPr>
            <p:ph idx="1"/>
          </p:nvPr>
        </p:nvPicPr>
        <p:blipFill>
          <a:blip r:embed="rId2" cstate="print"/>
          <a:stretch>
            <a:fillRect/>
          </a:stretch>
        </p:blipFill>
        <p:spPr bwMode="auto">
          <a:xfrm>
            <a:off x="1434368" y="1600200"/>
            <a:ext cx="6275263" cy="47085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pic>
        <p:nvPicPr>
          <p:cNvPr id="4" name="Content Placeholder 3" descr="IMG_6041.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Srila</a:t>
            </a:r>
            <a:r>
              <a:rPr lang="en-US" dirty="0" smtClean="0"/>
              <a:t> </a:t>
            </a:r>
            <a:r>
              <a:rPr lang="en-US" dirty="0" err="1" smtClean="0"/>
              <a:t>Prabhupada</a:t>
            </a:r>
            <a:r>
              <a:rPr lang="en-US" dirty="0" smtClean="0"/>
              <a:t> on </a:t>
            </a:r>
            <a:br>
              <a:rPr lang="en-US" dirty="0" smtClean="0"/>
            </a:br>
            <a:r>
              <a:rPr lang="en-US" dirty="0" smtClean="0"/>
              <a:t>Cow </a:t>
            </a:r>
            <a:r>
              <a:rPr lang="en-US" dirty="0"/>
              <a:t>P</a:t>
            </a:r>
            <a:r>
              <a:rPr lang="en-US" dirty="0" smtClean="0"/>
              <a:t>rotection</a:t>
            </a:r>
            <a:endParaRPr lang="en-IN" dirty="0"/>
          </a:p>
        </p:txBody>
      </p:sp>
      <p:sp>
        <p:nvSpPr>
          <p:cNvPr id="3" name="Content Placeholder 2"/>
          <p:cNvSpPr>
            <a:spLocks noGrp="1"/>
          </p:cNvSpPr>
          <p:nvPr>
            <p:ph idx="1"/>
          </p:nvPr>
        </p:nvSpPr>
        <p:spPr/>
        <p:txBody>
          <a:bodyPr>
            <a:normAutofit/>
          </a:bodyPr>
          <a:lstStyle/>
          <a:p>
            <a:r>
              <a:rPr lang="en-US" dirty="0" smtClean="0"/>
              <a:t>“… not that "Somebody will give money and we shall keep some third class cows and feed there and become </a:t>
            </a:r>
            <a:r>
              <a:rPr lang="en-US" b="1" dirty="0" smtClean="0"/>
              <a:t>cow protector</a:t>
            </a:r>
            <a:r>
              <a:rPr lang="en-US" dirty="0" smtClean="0"/>
              <a:t>." We must tend the cows very nicely so that they give us </a:t>
            </a:r>
            <a:r>
              <a:rPr lang="en-US" b="1" dirty="0" smtClean="0"/>
              <a:t>sufficient milk</a:t>
            </a:r>
            <a:r>
              <a:rPr lang="en-US" dirty="0" smtClean="0"/>
              <a:t>. And with that milk we shall live.”</a:t>
            </a:r>
            <a:endParaRPr lang="en-IN" dirty="0" smtClean="0"/>
          </a:p>
          <a:p>
            <a:endParaRPr lang="en-IN" dirty="0"/>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pic>
        <p:nvPicPr>
          <p:cNvPr id="4" name="Content Placeholder 3" descr="DSC04113.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Flowers</a:t>
            </a:r>
            <a:endParaRPr lang="en-US" dirty="0"/>
          </a:p>
        </p:txBody>
      </p:sp>
      <p:pic>
        <p:nvPicPr>
          <p:cNvPr id="4" name="Content Placeholder 3" descr="DSC04111.JPG"/>
          <p:cNvPicPr>
            <a:picLocks noGrp="1" noChangeAspect="1"/>
          </p:cNvPicPr>
          <p:nvPr>
            <p:ph idx="1"/>
          </p:nvPr>
        </p:nvPicPr>
        <p:blipFill>
          <a:blip r:embed="rId2" cstate="print"/>
          <a:stretch>
            <a:fillRect/>
          </a:stretch>
        </p:blipFill>
        <p:spPr>
          <a:xfrm>
            <a:off x="1434368" y="1600200"/>
            <a:ext cx="6275263" cy="4708525"/>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Sreemad</a:t>
            </a:r>
            <a:r>
              <a:rPr lang="en-US" dirty="0" smtClean="0"/>
              <a:t> </a:t>
            </a:r>
            <a:r>
              <a:rPr lang="en-US" dirty="0" err="1" smtClean="0"/>
              <a:t>bhagavatham</a:t>
            </a:r>
            <a:r>
              <a:rPr lang="en-US" dirty="0" smtClean="0"/>
              <a:t> 1.10.4</a:t>
            </a:r>
            <a:endParaRPr lang="en-IN" dirty="0"/>
          </a:p>
        </p:txBody>
      </p:sp>
      <p:sp>
        <p:nvSpPr>
          <p:cNvPr id="3" name="Content Placeholder 2"/>
          <p:cNvSpPr>
            <a:spLocks noGrp="1"/>
          </p:cNvSpPr>
          <p:nvPr>
            <p:ph idx="1"/>
          </p:nvPr>
        </p:nvSpPr>
        <p:spPr/>
        <p:txBody>
          <a:bodyPr/>
          <a:lstStyle/>
          <a:p>
            <a:r>
              <a:rPr lang="en-US" sz="4000" dirty="0" smtClean="0"/>
              <a:t>Do they not require therefore a proper protection for a </a:t>
            </a:r>
            <a:r>
              <a:rPr lang="en-US" sz="4000" b="1" u="sng" dirty="0" smtClean="0"/>
              <a:t>joyful</a:t>
            </a:r>
            <a:r>
              <a:rPr lang="en-US" sz="4000" dirty="0" smtClean="0"/>
              <a:t> life? By being fed with a sufficient quantity of grass in the field why should man kill cows for their selfless purpose?”</a:t>
            </a:r>
            <a:endParaRPr lang="en-IN" sz="4000" dirty="0" smtClean="0"/>
          </a:p>
          <a:p>
            <a:endParaRPr lang="en-I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was my dream</a:t>
            </a:r>
            <a:endParaRPr lang="en-IN" dirty="0"/>
          </a:p>
        </p:txBody>
      </p:sp>
      <p:sp>
        <p:nvSpPr>
          <p:cNvPr id="3" name="Content Placeholder 2"/>
          <p:cNvSpPr>
            <a:spLocks noGrp="1"/>
          </p:cNvSpPr>
          <p:nvPr>
            <p:ph idx="1"/>
          </p:nvPr>
        </p:nvSpPr>
        <p:spPr/>
        <p:txBody>
          <a:bodyPr>
            <a:normAutofit/>
          </a:bodyPr>
          <a:lstStyle/>
          <a:p>
            <a:r>
              <a:rPr lang="en-US" sz="4000" dirty="0" smtClean="0"/>
              <a:t>“So this was my dream. That a place should be there where we can get all nice foods, best of foods.milk.Krishna is fulfilling our desire”</a:t>
            </a:r>
          </a:p>
          <a:p>
            <a:endParaRPr lang="en-US" dirty="0" smtClean="0"/>
          </a:p>
          <a:p>
            <a:pPr>
              <a:buNone/>
            </a:pPr>
            <a:r>
              <a:rPr lang="en-US" sz="1800" b="1" dirty="0" smtClean="0"/>
              <a:t>						</a:t>
            </a:r>
          </a:p>
          <a:p>
            <a:pPr>
              <a:buNone/>
            </a:pPr>
            <a:r>
              <a:rPr lang="en-US" sz="1800" b="1" dirty="0" smtClean="0"/>
              <a:t>                                                                   </a:t>
            </a:r>
            <a:r>
              <a:rPr lang="en-US" sz="1800" b="1" dirty="0" err="1" smtClean="0"/>
              <a:t>Conversation,Toronto</a:t>
            </a:r>
            <a:r>
              <a:rPr lang="en-US" sz="1800" b="1" dirty="0" smtClean="0"/>
              <a:t> 21,June 76</a:t>
            </a:r>
            <a:endParaRPr lang="en-IN" sz="1800" b="1" dirty="0"/>
          </a:p>
        </p:txBody>
      </p:sp>
    </p:spTree>
  </p:cSld>
  <p:clrMapOvr>
    <a:masterClrMapping/>
  </p:clrMapOvr>
  <p:transition spd="slow">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p:cNvSpPr>
          <p:nvPr/>
        </p:nvSpPr>
        <p:spPr bwMode="auto">
          <a:xfrm>
            <a:off x="1348383" y="1986856"/>
            <a:ext cx="6447234" cy="1821656"/>
          </a:xfrm>
          <a:prstGeom prst="rect">
            <a:avLst/>
          </a:prstGeom>
          <a:noFill/>
          <a:ln w="12700">
            <a:noFill/>
            <a:miter lim="800000"/>
            <a:headEnd type="none" w="med" len="med"/>
            <a:tailEnd type="none" w="med" len="med"/>
          </a:ln>
        </p:spPr>
        <p:txBody>
          <a:bodyPr lIns="0" tIns="0" rIns="0" bIns="0" anchor="ctr"/>
          <a:lstStyle/>
          <a:p>
            <a:r>
              <a:rPr lang="en-US" dirty="0">
                <a:solidFill>
                  <a:schemeClr val="tx1"/>
                </a:solidFill>
                <a:latin typeface="Cochin" charset="0"/>
                <a:ea typeface="Cochin" charset="0"/>
                <a:cs typeface="Cochin" charset="0"/>
                <a:sym typeface="Cochin" charset="0"/>
              </a:rPr>
              <a:t>“</a:t>
            </a:r>
            <a:r>
              <a:rPr lang="en-US" sz="3600" dirty="0">
                <a:solidFill>
                  <a:schemeClr val="tx1"/>
                </a:solidFill>
                <a:latin typeface="Cochin" charset="0"/>
                <a:ea typeface="Cochin" charset="0"/>
                <a:cs typeface="Cochin" charset="0"/>
                <a:sym typeface="Cochin" charset="0"/>
              </a:rPr>
              <a:t>The protection of cows . . . is not merely a religious sentiment but a means to secure the highest benefit for human society.”</a:t>
            </a:r>
          </a:p>
        </p:txBody>
      </p:sp>
      <p:sp>
        <p:nvSpPr>
          <p:cNvPr id="25602" name="Rectangle 2"/>
          <p:cNvSpPr>
            <a:spLocks/>
          </p:cNvSpPr>
          <p:nvPr/>
        </p:nvSpPr>
        <p:spPr bwMode="auto">
          <a:xfrm>
            <a:off x="3004840" y="5469434"/>
            <a:ext cx="3249287" cy="523220"/>
          </a:xfrm>
          <a:prstGeom prst="rect">
            <a:avLst/>
          </a:prstGeom>
          <a:noFill/>
          <a:ln w="12700">
            <a:noFill/>
            <a:miter lim="800000"/>
            <a:headEnd type="none" w="med" len="med"/>
            <a:tailEnd type="none" w="med" len="med"/>
          </a:ln>
        </p:spPr>
        <p:txBody>
          <a:bodyPr wrap="none" lIns="0" tIns="0" rIns="0" bIns="0" anchor="ctr">
            <a:spAutoFit/>
          </a:bodyPr>
          <a:lstStyle/>
          <a:p>
            <a:r>
              <a:rPr lang="en-US" sz="1700" dirty="0">
                <a:latin typeface="Cochin" charset="0"/>
                <a:ea typeface="Cochin" charset="0"/>
                <a:cs typeface="Cochin" charset="0"/>
                <a:sym typeface="Cochin" charset="0"/>
              </a:rPr>
              <a:t>Light of the </a:t>
            </a:r>
            <a:r>
              <a:rPr lang="en-US" sz="1700" dirty="0" err="1">
                <a:latin typeface="Cochin" charset="0"/>
                <a:ea typeface="Cochin" charset="0"/>
                <a:cs typeface="Cochin" charset="0"/>
                <a:sym typeface="Cochin" charset="0"/>
              </a:rPr>
              <a:t>Bhagavata</a:t>
            </a:r>
            <a:r>
              <a:rPr lang="en-US" sz="1700" dirty="0">
                <a:latin typeface="Cochin" charset="0"/>
                <a:ea typeface="Cochin" charset="0"/>
                <a:cs typeface="Cochin" charset="0"/>
                <a:sym typeface="Cochin" charset="0"/>
              </a:rPr>
              <a:t> 27 purport</a:t>
            </a:r>
          </a:p>
          <a:p>
            <a:r>
              <a:rPr lang="en-US" sz="1700" dirty="0">
                <a:latin typeface="Cochin" charset="0"/>
                <a:ea typeface="Cochin" charset="0"/>
                <a:cs typeface="Cochin" charset="0"/>
                <a:sym typeface="Cochin" charset="0"/>
              </a:rPr>
              <a:t>Lecture, New York, 7 Apr. ’73</a:t>
            </a:r>
          </a:p>
        </p:txBody>
      </p:sp>
      <p:sp>
        <p:nvSpPr>
          <p:cNvPr id="25603" name="Rectangle 3"/>
          <p:cNvSpPr>
            <a:spLocks/>
          </p:cNvSpPr>
          <p:nvPr/>
        </p:nvSpPr>
        <p:spPr bwMode="auto">
          <a:xfrm>
            <a:off x="892969" y="178594"/>
            <a:ext cx="7358063" cy="1714500"/>
          </a:xfrm>
          <a:prstGeom prst="rect">
            <a:avLst/>
          </a:prstGeom>
          <a:noFill/>
          <a:ln w="12700">
            <a:noFill/>
            <a:miter lim="800000"/>
            <a:headEnd type="none" w="med" len="med"/>
            <a:tailEnd type="none" w="med" len="med"/>
          </a:ln>
        </p:spPr>
        <p:txBody>
          <a:bodyPr lIns="0" tIns="0" rIns="0" bIns="0" anchor="ctr"/>
          <a:lstStyle/>
          <a:p>
            <a:r>
              <a:rPr lang="en-US" sz="5100" dirty="0">
                <a:latin typeface="Cochin" charset="0"/>
                <a:ea typeface="Cochin" charset="0"/>
                <a:cs typeface="Cochin" charset="0"/>
                <a:sym typeface="Cochin" charset="0"/>
              </a:rPr>
              <a:t>Cow Protection</a:t>
            </a:r>
            <a:endParaRPr lang="en-US" sz="2100" dirty="0">
              <a:latin typeface="Cochin" charset="0"/>
              <a:ea typeface="Cochin" charset="0"/>
              <a:cs typeface="Cochin" charset="0"/>
              <a:sym typeface="Cochin"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892969" y="35719"/>
            <a:ext cx="7358063" cy="1183481"/>
          </a:xfrm>
          <a:ln/>
        </p:spPr>
        <p:txBody>
          <a:bodyPr lIns="64291" tIns="32146" rIns="64291" bIns="32146"/>
          <a:lstStyle/>
          <a:p>
            <a:r>
              <a:rPr lang="en-US" sz="5100" dirty="0">
                <a:latin typeface="Cochin" charset="0"/>
                <a:ea typeface="Cochin" charset="0"/>
                <a:cs typeface="Cochin" charset="0"/>
                <a:sym typeface="Cochin" charset="0"/>
              </a:rPr>
              <a:t>Cow Protection</a:t>
            </a:r>
            <a:endParaRPr lang="en-US" sz="5100" dirty="0">
              <a:latin typeface="Cochin" charset="0"/>
              <a:ea typeface="ヒラギノ明朝 ProN W3" charset="0"/>
              <a:cs typeface="ヒラギノ明朝 ProN W3" charset="0"/>
              <a:sym typeface="Cochin" charset="0"/>
            </a:endParaRPr>
          </a:p>
        </p:txBody>
      </p:sp>
      <p:sp>
        <p:nvSpPr>
          <p:cNvPr id="26626" name="Rectangle 2"/>
          <p:cNvSpPr>
            <a:spLocks/>
          </p:cNvSpPr>
          <p:nvPr/>
        </p:nvSpPr>
        <p:spPr bwMode="auto">
          <a:xfrm>
            <a:off x="1348383" y="2424410"/>
            <a:ext cx="6447234" cy="946547"/>
          </a:xfrm>
          <a:prstGeom prst="rect">
            <a:avLst/>
          </a:prstGeom>
          <a:noFill/>
          <a:ln w="12700">
            <a:noFill/>
            <a:miter lim="800000"/>
            <a:headEnd type="none" w="med" len="med"/>
            <a:tailEnd type="none" w="med" len="med"/>
          </a:ln>
        </p:spPr>
        <p:txBody>
          <a:bodyPr lIns="0" tIns="0" rIns="0" bIns="0" anchor="ctr"/>
          <a:lstStyle/>
          <a:p>
            <a:r>
              <a:rPr lang="en-US" sz="3600" dirty="0" smtClean="0">
                <a:solidFill>
                  <a:schemeClr val="tx1"/>
                </a:solidFill>
                <a:latin typeface="Cochin" charset="0"/>
                <a:ea typeface="Cochin" charset="0"/>
                <a:cs typeface="Cochin" charset="0"/>
                <a:sym typeface="Cochin" charset="0"/>
              </a:rPr>
              <a:t>“ the </a:t>
            </a:r>
            <a:r>
              <a:rPr lang="en-US" sz="3600" dirty="0">
                <a:solidFill>
                  <a:schemeClr val="tx1"/>
                </a:solidFill>
                <a:latin typeface="Cochin" charset="0"/>
                <a:ea typeface="Cochin" charset="0"/>
                <a:cs typeface="Cochin" charset="0"/>
                <a:sym typeface="Cochin" charset="0"/>
              </a:rPr>
              <a:t>most important business of the human society ”</a:t>
            </a:r>
          </a:p>
        </p:txBody>
      </p:sp>
      <p:sp>
        <p:nvSpPr>
          <p:cNvPr id="26627" name="Rectangle 3"/>
          <p:cNvSpPr>
            <a:spLocks/>
          </p:cNvSpPr>
          <p:nvPr/>
        </p:nvSpPr>
        <p:spPr bwMode="auto">
          <a:xfrm>
            <a:off x="3124200" y="4114800"/>
            <a:ext cx="3149067" cy="1831271"/>
          </a:xfrm>
          <a:prstGeom prst="rect">
            <a:avLst/>
          </a:prstGeom>
          <a:noFill/>
          <a:ln w="12700">
            <a:noFill/>
            <a:miter lim="800000"/>
            <a:headEnd type="none" w="med" len="med"/>
            <a:tailEnd type="none" w="med" len="med"/>
          </a:ln>
        </p:spPr>
        <p:txBody>
          <a:bodyPr wrap="none" lIns="0" tIns="0" rIns="0" bIns="0" anchor="ctr">
            <a:spAutoFit/>
          </a:bodyPr>
          <a:lstStyle/>
          <a:p>
            <a:r>
              <a:rPr lang="en-US" sz="1700" dirty="0">
                <a:latin typeface="Cochin" charset="0"/>
                <a:ea typeface="Cochin" charset="0"/>
                <a:cs typeface="Cochin" charset="0"/>
                <a:sym typeface="Cochin" charset="0"/>
              </a:rPr>
              <a:t>Lecture, Los Angeles, 4 Dec. ’68</a:t>
            </a:r>
          </a:p>
          <a:p>
            <a:r>
              <a:rPr lang="en-US" sz="1700" dirty="0">
                <a:latin typeface="Cochin" charset="0"/>
                <a:ea typeface="Cochin" charset="0"/>
                <a:cs typeface="Cochin" charset="0"/>
                <a:sym typeface="Cochin" charset="0"/>
              </a:rPr>
              <a:t>Lecture, New York, 28 Mar. ’66</a:t>
            </a:r>
          </a:p>
          <a:p>
            <a:r>
              <a:rPr lang="en-US" sz="1700" dirty="0">
                <a:latin typeface="Cochin" charset="0"/>
                <a:ea typeface="Cochin" charset="0"/>
                <a:cs typeface="Cochin" charset="0"/>
                <a:sym typeface="Cochin" charset="0"/>
              </a:rPr>
              <a:t>Lecture, Los Angeles, 5 May ’73</a:t>
            </a:r>
          </a:p>
          <a:p>
            <a:r>
              <a:rPr lang="en-US" sz="1700" dirty="0">
                <a:latin typeface="Cochin" charset="0"/>
                <a:ea typeface="Cochin" charset="0"/>
                <a:cs typeface="Cochin" charset="0"/>
                <a:sym typeface="Cochin" charset="0"/>
              </a:rPr>
              <a:t>Lecture, London, 4 Aug. ’71</a:t>
            </a:r>
          </a:p>
          <a:p>
            <a:r>
              <a:rPr lang="en-US" sz="1700" dirty="0">
                <a:latin typeface="Cochin" charset="0"/>
                <a:ea typeface="Cochin" charset="0"/>
                <a:cs typeface="Cochin" charset="0"/>
                <a:sym typeface="Cochin" charset="0"/>
              </a:rPr>
              <a:t>Lecture, London, 23 July ’73</a:t>
            </a:r>
          </a:p>
          <a:p>
            <a:r>
              <a:rPr lang="en-US" sz="1700" dirty="0">
                <a:latin typeface="Cochin" charset="0"/>
                <a:ea typeface="Cochin" charset="0"/>
                <a:cs typeface="Cochin" charset="0"/>
                <a:sym typeface="Cochin" charset="0"/>
              </a:rPr>
              <a:t>Lecture, London, 25 Nov. ’73</a:t>
            </a:r>
          </a:p>
          <a:p>
            <a:r>
              <a:rPr lang="en-US" sz="1700" dirty="0">
                <a:latin typeface="Cochin" charset="0"/>
                <a:ea typeface="Cochin" charset="0"/>
                <a:cs typeface="Cochin" charset="0"/>
                <a:sym typeface="Cochin" charset="0"/>
              </a:rPr>
              <a:t>Lecture, Hawaii, 15 Jan. ’74</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Ohm </a:t>
            </a:r>
            <a:r>
              <a:rPr lang="en-US" dirty="0" err="1" smtClean="0"/>
              <a:t>Surabhyae</a:t>
            </a:r>
            <a:r>
              <a:rPr lang="en-US" dirty="0" smtClean="0"/>
              <a:t> </a:t>
            </a:r>
            <a:r>
              <a:rPr lang="en-US" dirty="0" err="1" smtClean="0"/>
              <a:t>namah</a:t>
            </a:r>
            <a:r>
              <a:rPr lang="en-US" dirty="0" smtClean="0"/>
              <a:t/>
            </a:r>
            <a:br>
              <a:rPr lang="en-US" dirty="0" smtClean="0"/>
            </a:br>
            <a:r>
              <a:rPr lang="en-US" dirty="0" smtClean="0"/>
              <a:t>Thank you</a:t>
            </a:r>
            <a:endParaRPr lang="en-US" dirty="0"/>
          </a:p>
        </p:txBody>
      </p:sp>
      <p:sp>
        <p:nvSpPr>
          <p:cNvPr id="3" name="Content Placeholder 2"/>
          <p:cNvSpPr>
            <a:spLocks noGrp="1"/>
          </p:cNvSpPr>
          <p:nvPr>
            <p:ph idx="1"/>
          </p:nvPr>
        </p:nvSpPr>
        <p:spPr/>
        <p:txBody>
          <a:bodyPr/>
          <a:lstStyle/>
          <a:p>
            <a:pPr>
              <a:buNone/>
            </a:pP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Srila</a:t>
            </a:r>
            <a:r>
              <a:rPr lang="en-US" dirty="0" smtClean="0"/>
              <a:t> </a:t>
            </a:r>
            <a:r>
              <a:rPr lang="en-US" dirty="0" err="1"/>
              <a:t>P</a:t>
            </a:r>
            <a:r>
              <a:rPr lang="en-US" dirty="0" err="1" smtClean="0"/>
              <a:t>rabhupad</a:t>
            </a:r>
            <a:r>
              <a:rPr lang="en-US" dirty="0" smtClean="0"/>
              <a:t> on </a:t>
            </a:r>
            <a:br>
              <a:rPr lang="en-US" dirty="0" smtClean="0"/>
            </a:br>
            <a:r>
              <a:rPr lang="en-US" dirty="0"/>
              <a:t>C</a:t>
            </a:r>
            <a:r>
              <a:rPr lang="en-US" dirty="0" smtClean="0"/>
              <a:t>ow </a:t>
            </a:r>
            <a:r>
              <a:rPr lang="en-US" dirty="0"/>
              <a:t>P</a:t>
            </a:r>
            <a:r>
              <a:rPr lang="en-US" dirty="0" smtClean="0"/>
              <a:t>rotection</a:t>
            </a:r>
            <a:endParaRPr lang="en-IN" dirty="0"/>
          </a:p>
        </p:txBody>
      </p:sp>
      <p:sp>
        <p:nvSpPr>
          <p:cNvPr id="3" name="Content Placeholder 2"/>
          <p:cNvSpPr>
            <a:spLocks noGrp="1"/>
          </p:cNvSpPr>
          <p:nvPr>
            <p:ph idx="1"/>
          </p:nvPr>
        </p:nvSpPr>
        <p:spPr/>
        <p:txBody>
          <a:bodyPr/>
          <a:lstStyle/>
          <a:p>
            <a:r>
              <a:rPr lang="en-US" dirty="0" smtClean="0"/>
              <a:t>"No, because we are giving protection to cow, you send money for the cows and the cow protectors, and earn money there and give us money. We shall eat nicely and sleep." As soon as this practice is going on, then next will be: "Give me some LSD, give me something else." This will go on. We don't want that.”</a:t>
            </a:r>
            <a:endParaRPr lang="en-IN" dirty="0"/>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Seven </a:t>
            </a:r>
            <a:r>
              <a:rPr lang="en-US" dirty="0"/>
              <a:t>M</a:t>
            </a:r>
            <a:r>
              <a:rPr lang="en-US" dirty="0" smtClean="0"/>
              <a:t>others</a:t>
            </a:r>
            <a:endParaRPr lang="en-US" dirty="0"/>
          </a:p>
        </p:txBody>
      </p:sp>
      <p:sp>
        <p:nvSpPr>
          <p:cNvPr id="3" name="Content Placeholder 2"/>
          <p:cNvSpPr>
            <a:spLocks noGrp="1"/>
          </p:cNvSpPr>
          <p:nvPr>
            <p:ph idx="1"/>
          </p:nvPr>
        </p:nvSpPr>
        <p:spPr/>
        <p:txBody>
          <a:bodyPr>
            <a:normAutofit/>
          </a:bodyPr>
          <a:lstStyle/>
          <a:p>
            <a:r>
              <a:rPr lang="en-US" dirty="0" smtClean="0"/>
              <a:t>the birth mother</a:t>
            </a:r>
          </a:p>
          <a:p>
            <a:r>
              <a:rPr lang="en-US" dirty="0" smtClean="0"/>
              <a:t>the nurse</a:t>
            </a:r>
          </a:p>
          <a:p>
            <a:r>
              <a:rPr lang="en-US" dirty="0" smtClean="0"/>
              <a:t>the wife of the father (if she is not the birth mother)</a:t>
            </a:r>
          </a:p>
          <a:p>
            <a:r>
              <a:rPr lang="en-US" dirty="0" smtClean="0"/>
              <a:t>the wife of the king</a:t>
            </a:r>
          </a:p>
          <a:p>
            <a:r>
              <a:rPr lang="en-US" dirty="0" smtClean="0"/>
              <a:t>the wife of the spiritual master</a:t>
            </a:r>
          </a:p>
          <a:p>
            <a:r>
              <a:rPr lang="en-US" dirty="0" smtClean="0"/>
              <a:t>the earth</a:t>
            </a:r>
          </a:p>
          <a:p>
            <a:r>
              <a:rPr lang="en-US" dirty="0" smtClean="0"/>
              <a:t>and the cow</a:t>
            </a:r>
          </a:p>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Benefits of Cow Protection</a:t>
            </a:r>
            <a:endParaRPr lang="en-US" dirty="0"/>
          </a:p>
        </p:txBody>
      </p:sp>
      <p:sp>
        <p:nvSpPr>
          <p:cNvPr id="5" name="Text Placeholder 4"/>
          <p:cNvSpPr>
            <a:spLocks noGrp="1"/>
          </p:cNvSpPr>
          <p:nvPr>
            <p:ph type="body" idx="1"/>
          </p:nvPr>
        </p:nvSpPr>
        <p:spPr/>
        <p:txBody>
          <a:bodyPr>
            <a:normAutofit/>
          </a:bodyPr>
          <a:lstStyle/>
          <a:p>
            <a:pPr algn="ctr"/>
            <a:r>
              <a:rPr lang="en-US" sz="3600" b="1" dirty="0" smtClean="0"/>
              <a:t>Spiritual</a:t>
            </a:r>
            <a:endParaRPr lang="en-US" sz="3600" b="1" dirty="0"/>
          </a:p>
        </p:txBody>
      </p:sp>
      <p:sp>
        <p:nvSpPr>
          <p:cNvPr id="7" name="Text Placeholder 6"/>
          <p:cNvSpPr>
            <a:spLocks noGrp="1"/>
          </p:cNvSpPr>
          <p:nvPr>
            <p:ph type="body" sz="half" idx="3"/>
          </p:nvPr>
        </p:nvSpPr>
        <p:spPr/>
        <p:txBody>
          <a:bodyPr>
            <a:normAutofit/>
          </a:bodyPr>
          <a:lstStyle/>
          <a:p>
            <a:pPr algn="ctr"/>
            <a:r>
              <a:rPr lang="en-US" sz="3600" b="1" dirty="0" smtClean="0"/>
              <a:t>Material</a:t>
            </a:r>
            <a:endParaRPr lang="en-US" sz="3600" b="1" dirty="0"/>
          </a:p>
        </p:txBody>
      </p:sp>
      <p:sp>
        <p:nvSpPr>
          <p:cNvPr id="6" name="Content Placeholder 5"/>
          <p:cNvSpPr>
            <a:spLocks noGrp="1"/>
          </p:cNvSpPr>
          <p:nvPr>
            <p:ph sz="quarter" idx="2"/>
          </p:nvPr>
        </p:nvSpPr>
        <p:spPr/>
        <p:txBody>
          <a:bodyPr>
            <a:normAutofit/>
          </a:bodyPr>
          <a:lstStyle/>
          <a:p>
            <a:pPr marL="137160" indent="0">
              <a:buNone/>
            </a:pPr>
            <a:r>
              <a:rPr lang="en-US" sz="4400" dirty="0" smtClean="0"/>
              <a:t>* Reminds us of Krishna</a:t>
            </a:r>
          </a:p>
          <a:p>
            <a:pPr>
              <a:buNone/>
            </a:pPr>
            <a:r>
              <a:rPr lang="en-US" sz="4400" dirty="0" smtClean="0"/>
              <a:t>* Built in connection</a:t>
            </a:r>
            <a:endParaRPr lang="en-US" sz="4400" dirty="0"/>
          </a:p>
        </p:txBody>
      </p:sp>
      <p:sp>
        <p:nvSpPr>
          <p:cNvPr id="8" name="Content Placeholder 7"/>
          <p:cNvSpPr>
            <a:spLocks noGrp="1"/>
          </p:cNvSpPr>
          <p:nvPr>
            <p:ph sz="quarter" idx="4"/>
          </p:nvPr>
        </p:nvSpPr>
        <p:spPr>
          <a:xfrm>
            <a:off x="4648200" y="2471383"/>
            <a:ext cx="4191000" cy="3822192"/>
          </a:xfrm>
        </p:spPr>
        <p:txBody>
          <a:bodyPr>
            <a:normAutofit/>
          </a:bodyPr>
          <a:lstStyle/>
          <a:p>
            <a:pPr marL="118872" indent="0">
              <a:buNone/>
            </a:pPr>
            <a:r>
              <a:rPr lang="en-US" sz="4000" dirty="0" smtClean="0"/>
              <a:t>* Nutritional</a:t>
            </a:r>
          </a:p>
          <a:p>
            <a:pPr marL="118872" indent="0">
              <a:buNone/>
            </a:pPr>
            <a:r>
              <a:rPr lang="en-US" sz="4000" dirty="0" smtClean="0"/>
              <a:t>* Environmental</a:t>
            </a:r>
            <a:endParaRPr lang="en-US" sz="4000" dirty="0"/>
          </a:p>
        </p:txBody>
      </p:sp>
    </p:spTree>
  </p:cSld>
  <p:clrMapOvr>
    <a:masterClrMapping/>
  </p:clrMapOvr>
  <p:transition spd="slow">
    <p:wipe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1810</TotalTime>
  <Words>1660</Words>
  <Application>Microsoft Macintosh PowerPoint</Application>
  <PresentationFormat>On-screen Show (4:3)</PresentationFormat>
  <Paragraphs>243</Paragraphs>
  <Slides>66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Book Antiqua</vt:lpstr>
      <vt:lpstr>Calibri</vt:lpstr>
      <vt:lpstr>Cochin</vt:lpstr>
      <vt:lpstr>Lucida Sans</vt:lpstr>
      <vt:lpstr>Microsoft Himalaya</vt:lpstr>
      <vt:lpstr>Plantagenet Cherokee</vt:lpstr>
      <vt:lpstr>Wingdings</vt:lpstr>
      <vt:lpstr>Wingdings 2</vt:lpstr>
      <vt:lpstr>Wingdings 3</vt:lpstr>
      <vt:lpstr>ヒラギノ明朝 ProN W3</vt:lpstr>
      <vt:lpstr>Apex</vt:lpstr>
      <vt:lpstr>Holistic understanding of Cow protection</vt:lpstr>
      <vt:lpstr>Holistic Approach Eliminates</vt:lpstr>
      <vt:lpstr>It is the Purpose of ISKCON</vt:lpstr>
      <vt:lpstr>It is the First Thing for Those who Wish to Cultivate Spiritual Life</vt:lpstr>
      <vt:lpstr>Srila Prabhupada on  Cow Protection</vt:lpstr>
      <vt:lpstr>Srila Prabhupada on  Cow Protection</vt:lpstr>
      <vt:lpstr>Srila Prabhupad on  Cow Protection</vt:lpstr>
      <vt:lpstr>Our Seven Mothers</vt:lpstr>
      <vt:lpstr>Benefits of Cow Protection</vt:lpstr>
      <vt:lpstr>Nutritional Benefits</vt:lpstr>
      <vt:lpstr>Environmental Benefits</vt:lpstr>
      <vt:lpstr>3 Months Rested Grass Land</vt:lpstr>
      <vt:lpstr>6 Months Rested Grass Land</vt:lpstr>
      <vt:lpstr> We Heal the Land by Grazing?</vt:lpstr>
      <vt:lpstr>Root Diversity </vt:lpstr>
      <vt:lpstr>Working Against Nature</vt:lpstr>
      <vt:lpstr>Working Against Nature</vt:lpstr>
      <vt:lpstr>Manure Pits</vt:lpstr>
      <vt:lpstr>Manure Pit</vt:lpstr>
      <vt:lpstr>Adverse Effect of Dung Pits on Trees</vt:lpstr>
      <vt:lpstr>Working with Nature</vt:lpstr>
      <vt:lpstr>Working with Nature</vt:lpstr>
      <vt:lpstr>When Cows are Grazing</vt:lpstr>
      <vt:lpstr>It is rapidly attacked by dung beetles, earth worms &amp; other soilbiota</vt:lpstr>
      <vt:lpstr>Taking it into various depths in the soil</vt:lpstr>
      <vt:lpstr>Building Soil</vt:lpstr>
      <vt:lpstr> What is “Animal Impact”?? </vt:lpstr>
      <vt:lpstr>High Density Short Time</vt:lpstr>
      <vt:lpstr>Stocking Density</vt:lpstr>
      <vt:lpstr>Planning of Grazing</vt:lpstr>
      <vt:lpstr>Working for us</vt:lpstr>
      <vt:lpstr>The Real Dung Removers</vt:lpstr>
      <vt:lpstr>Dung Pads</vt:lpstr>
      <vt:lpstr>A Patch where Cows Just Rested</vt:lpstr>
      <vt:lpstr>Full Tapping of Urine and Dung</vt:lpstr>
      <vt:lpstr>The Tunnel Systems </vt:lpstr>
      <vt:lpstr>“Flow-on” Effect of the Improved Soil  Structure</vt:lpstr>
      <vt:lpstr>Bringing sub soil to the soil surface-Bio-turbation</vt:lpstr>
      <vt:lpstr>PowerPoint Presentation</vt:lpstr>
      <vt:lpstr>Moisture retention and growth of seasonal grass</vt:lpstr>
      <vt:lpstr>Clearing of bushes</vt:lpstr>
      <vt:lpstr> Living Tilling cum Fertilizing Machine</vt:lpstr>
      <vt:lpstr> Effect of the Tilling and fertilizing machine</vt:lpstr>
      <vt:lpstr>4.1.0.51 Atharva Veda 12-4-51 </vt:lpstr>
      <vt:lpstr>Impact of losing cows and grass lands leads to environmental dysfunction</vt:lpstr>
      <vt:lpstr>Symptoms of environmental dysfunction</vt:lpstr>
      <vt:lpstr>Cow herd boys and their herds</vt:lpstr>
      <vt:lpstr>Protect oneself by protecting Cows</vt:lpstr>
      <vt:lpstr>As a career</vt:lpstr>
      <vt:lpstr>Offering The Real thing  to krishna</vt:lpstr>
      <vt:lpstr>Srimad bhagavatham 1.10.4</vt:lpstr>
      <vt:lpstr>Selection of cows</vt:lpstr>
      <vt:lpstr>  1.1.3.1RigVeda10.27.20            </vt:lpstr>
      <vt:lpstr>The model cow herd boy</vt:lpstr>
      <vt:lpstr>The real cow products in holistic cow protection</vt:lpstr>
      <vt:lpstr>The real cow products</vt:lpstr>
      <vt:lpstr>Millets</vt:lpstr>
      <vt:lpstr>Grains</vt:lpstr>
      <vt:lpstr>Water</vt:lpstr>
      <vt:lpstr>Grains</vt:lpstr>
      <vt:lpstr>Flowers</vt:lpstr>
      <vt:lpstr>Sreemad bhagavatham 1.10.4</vt:lpstr>
      <vt:lpstr>This was my dream</vt:lpstr>
      <vt:lpstr>PowerPoint Presentation</vt:lpstr>
      <vt:lpstr>Cow Protection</vt:lpstr>
      <vt:lpstr>Ohm Surabhyae namah Thank you</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Bhakti Raghava Swami</cp:lastModifiedBy>
  <cp:revision>207</cp:revision>
  <dcterms:created xsi:type="dcterms:W3CDTF">2014-01-30T04:51:45Z</dcterms:created>
  <dcterms:modified xsi:type="dcterms:W3CDTF">2018-08-27T09:19:44Z</dcterms:modified>
</cp:coreProperties>
</file>