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299" r:id="rId3"/>
    <p:sldId id="298" r:id="rId4"/>
    <p:sldId id="260" r:id="rId5"/>
    <p:sldId id="296" r:id="rId6"/>
    <p:sldId id="293" r:id="rId7"/>
    <p:sldId id="257" r:id="rId8"/>
    <p:sldId id="258" r:id="rId9"/>
    <p:sldId id="261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8" r:id="rId18"/>
    <p:sldId id="279" r:id="rId19"/>
    <p:sldId id="282" r:id="rId20"/>
    <p:sldId id="284" r:id="rId21"/>
    <p:sldId id="285" r:id="rId22"/>
    <p:sldId id="286" r:id="rId23"/>
    <p:sldId id="276" r:id="rId24"/>
    <p:sldId id="290" r:id="rId25"/>
    <p:sldId id="291" r:id="rId26"/>
    <p:sldId id="294" r:id="rId27"/>
    <p:sldId id="295" r:id="rId28"/>
    <p:sldId id="256" r:id="rId29"/>
    <p:sldId id="300" r:id="rId30"/>
    <p:sldId id="292" r:id="rId31"/>
    <p:sldId id="301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60"/>
  </p:normalViewPr>
  <p:slideViewPr>
    <p:cSldViewPr>
      <p:cViewPr varScale="1">
        <p:scale>
          <a:sx n="64" d="100"/>
          <a:sy n="64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6F386-6D9F-431B-9B28-879ED5AF6F21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8C695-40E4-4BB0-832B-93AB80F09A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3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zxccvbvb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8C695-40E4-4BB0-832B-93AB80F09A3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8F0-3A1F-4430-85E1-62A6D5D961E6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BAB8-3225-4945-98D7-289F7A570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8F0-3A1F-4430-85E1-62A6D5D961E6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BAB8-3225-4945-98D7-289F7A570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8F0-3A1F-4430-85E1-62A6D5D961E6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BAB8-3225-4945-98D7-289F7A570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8F0-3A1F-4430-85E1-62A6D5D961E6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BAB8-3225-4945-98D7-289F7A570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8F0-3A1F-4430-85E1-62A6D5D961E6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BAB8-3225-4945-98D7-289F7A570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8F0-3A1F-4430-85E1-62A6D5D961E6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BAB8-3225-4945-98D7-289F7A570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8F0-3A1F-4430-85E1-62A6D5D961E6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BAB8-3225-4945-98D7-289F7A570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8F0-3A1F-4430-85E1-62A6D5D961E6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BAB8-3225-4945-98D7-289F7A570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8F0-3A1F-4430-85E1-62A6D5D961E6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BAB8-3225-4945-98D7-289F7A570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8F0-3A1F-4430-85E1-62A6D5D961E6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BAB8-3225-4945-98D7-289F7A570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8F0-3A1F-4430-85E1-62A6D5D961E6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BAB8-3225-4945-98D7-289F7A570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3F8F0-3A1F-4430-85E1-62A6D5D961E6}" type="datetimeFigureOut">
              <a:rPr lang="en-US" smtClean="0"/>
              <a:pPr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3BAB8-3225-4945-98D7-289F7A570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400800"/>
            <a:ext cx="479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(Mahabharata, </a:t>
            </a:r>
            <a:r>
              <a:rPr lang="en-US" dirty="0" err="1" smtClean="0">
                <a:solidFill>
                  <a:srgbClr val="FFFF00"/>
                </a:solidFill>
              </a:rPr>
              <a:t>Anushasana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Parva</a:t>
            </a:r>
            <a:r>
              <a:rPr lang="en-US" dirty="0" smtClean="0">
                <a:solidFill>
                  <a:srgbClr val="FFFF00"/>
                </a:solidFill>
              </a:rPr>
              <a:t> 80-3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400800"/>
            <a:ext cx="290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Muslim </a:t>
            </a:r>
            <a:r>
              <a:rPr lang="en-US" dirty="0" err="1" smtClean="0">
                <a:solidFill>
                  <a:srgbClr val="FFFF00"/>
                </a:solidFill>
              </a:rPr>
              <a:t>sepoy</a:t>
            </a:r>
            <a:r>
              <a:rPr lang="en-US" dirty="0" smtClean="0">
                <a:solidFill>
                  <a:srgbClr val="FFFF00"/>
                </a:solidFill>
              </a:rPr>
              <a:t> and cow horns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400800"/>
            <a:ext cx="211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Viral infection in BLR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336268"/>
            <a:ext cx="226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Akbar and </a:t>
            </a:r>
            <a:r>
              <a:rPr lang="en-US" dirty="0" err="1" smtClean="0"/>
              <a:t>Birbal</a:t>
            </a:r>
            <a:r>
              <a:rPr lang="en-US" dirty="0" smtClean="0"/>
              <a:t> story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324600"/>
            <a:ext cx="343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Srila</a:t>
            </a:r>
            <a:r>
              <a:rPr lang="en-US" dirty="0" smtClean="0"/>
              <a:t> </a:t>
            </a:r>
            <a:r>
              <a:rPr lang="en-US" dirty="0" err="1" smtClean="0"/>
              <a:t>Prabhupada</a:t>
            </a:r>
            <a:r>
              <a:rPr lang="en-US" dirty="0" smtClean="0"/>
              <a:t> story on memory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2732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According to </a:t>
            </a:r>
            <a:r>
              <a:rPr lang="en-US" sz="1600" dirty="0" err="1" smtClean="0"/>
              <a:t>Ayurveda</a:t>
            </a:r>
            <a:r>
              <a:rPr lang="en-US" sz="1600" dirty="0" smtClean="0"/>
              <a:t> the cause of all diseases is the imbalance in three faults (tri-</a:t>
            </a:r>
            <a:r>
              <a:rPr lang="en-US" sz="1600" dirty="0" err="1" smtClean="0"/>
              <a:t>dosas</a:t>
            </a:r>
            <a:r>
              <a:rPr lang="en-US" sz="1600" dirty="0" smtClean="0"/>
              <a:t>)  i.e. mucous, bile and air. Cow urine balances the tri-</a:t>
            </a:r>
            <a:r>
              <a:rPr lang="en-US" sz="1600" dirty="0" err="1" smtClean="0"/>
              <a:t>dosas</a:t>
            </a:r>
            <a:r>
              <a:rPr lang="en-US" sz="1600" dirty="0" smtClean="0"/>
              <a:t>, thus diseases are cured.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400800"/>
            <a:ext cx="1295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Gosha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Yatra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248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dirty="0" err="1" smtClean="0"/>
              <a:t>Sarve</a:t>
            </a:r>
            <a:r>
              <a:rPr lang="en-US" sz="1600" dirty="0" smtClean="0"/>
              <a:t> </a:t>
            </a:r>
            <a:r>
              <a:rPr lang="en-US" sz="1600" dirty="0" err="1" smtClean="0"/>
              <a:t>rogaah</a:t>
            </a:r>
            <a:r>
              <a:rPr lang="en-US" sz="1600" dirty="0" smtClean="0"/>
              <a:t> hi </a:t>
            </a:r>
            <a:r>
              <a:rPr lang="en-US" sz="1600" dirty="0" err="1" smtClean="0"/>
              <a:t>mandagnau</a:t>
            </a:r>
            <a:r>
              <a:rPr lang="en-US" sz="1600" dirty="0" smtClean="0"/>
              <a:t>” All diseases begin with </a:t>
            </a:r>
            <a:r>
              <a:rPr lang="en-US" sz="1600" dirty="0" err="1" smtClean="0"/>
              <a:t>mandagni</a:t>
            </a:r>
            <a:r>
              <a:rPr lang="en-US" sz="1600" dirty="0" smtClean="0"/>
              <a:t> (Low fire i.e. digestive capacity). If fire is strong, diseases won’t occur. Cow urine keeps the fire strong.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172200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FF00"/>
                </a:solidFill>
              </a:rPr>
              <a:t>Cow ghee (clarified butter), when poured on burning cow dung cakes, produces copious amounts of oxygen and purifies the air. Studies have proven this and it has been suggested as a tool to fight air pollution.</a:t>
            </a:r>
            <a:endParaRPr lang="en-US" sz="15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248400"/>
            <a:ext cx="8504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In 1984, gas leak in Bhopal killed more than 20,000 people. 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Those living in houses with cow dung coated walls were not affected. 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400800"/>
            <a:ext cx="605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Panchagavya</a:t>
            </a:r>
            <a:r>
              <a:rPr lang="en-US" dirty="0" smtClean="0">
                <a:solidFill>
                  <a:srgbClr val="FFFF00"/>
                </a:solidFill>
              </a:rPr>
              <a:t> acts as a growth-promoter and immunity booster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324600"/>
            <a:ext cx="266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Dhritarastra</a:t>
            </a:r>
            <a:r>
              <a:rPr lang="en-US" dirty="0" smtClean="0">
                <a:solidFill>
                  <a:srgbClr val="FFFF00"/>
                </a:solidFill>
              </a:rPr>
              <a:t> gift to Krishna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52400" y="6191934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Spending more time with cow with love and affection and utmost care, one is </a:t>
            </a:r>
            <a:r>
              <a:rPr lang="en-US" dirty="0" smtClean="0"/>
              <a:t>blessed </a:t>
            </a:r>
            <a:r>
              <a:rPr lang="en-US" dirty="0" smtClean="0"/>
              <a:t>with </a:t>
            </a:r>
            <a:r>
              <a:rPr lang="en-US" dirty="0" smtClean="0"/>
              <a:t>Yoga </a:t>
            </a:r>
            <a:r>
              <a:rPr lang="en-US" dirty="0" smtClean="0"/>
              <a:t>Siddhis. Ex:  </a:t>
            </a:r>
            <a:r>
              <a:rPr lang="en-US" dirty="0" err="1" smtClean="0"/>
              <a:t>Vasista</a:t>
            </a:r>
            <a:r>
              <a:rPr lang="en-US" dirty="0" smtClean="0"/>
              <a:t>,  </a:t>
            </a:r>
            <a:r>
              <a:rPr lang="en-US" dirty="0" err="1" smtClean="0"/>
              <a:t>Jamadagni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412468"/>
            <a:ext cx="182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CC and SB quotes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Chittoor</a:t>
            </a:r>
            <a:r>
              <a:rPr lang="en-US" dirty="0" smtClean="0">
                <a:solidFill>
                  <a:srgbClr val="FFFF00"/>
                </a:solidFill>
              </a:rPr>
              <a:t> and Gujarat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48400"/>
            <a:ext cx="8657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house where Vedas are not chanted, where cows are not seen where children are not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around it is like a graveyard -</a:t>
            </a:r>
            <a:r>
              <a:rPr lang="en-US" dirty="0" err="1" smtClean="0">
                <a:solidFill>
                  <a:srgbClr val="FFFF00"/>
                </a:solidFill>
              </a:rPr>
              <a:t>Vishnusmriti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400800"/>
            <a:ext cx="343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Sarvabhavana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prabhu</a:t>
            </a:r>
            <a:r>
              <a:rPr lang="en-US" dirty="0" smtClean="0">
                <a:solidFill>
                  <a:srgbClr val="FFFF00"/>
                </a:solidFill>
              </a:rPr>
              <a:t> story on Bull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2116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Cow urine, milk</a:t>
            </a:r>
            <a:r>
              <a:rPr lang="en-US" dirty="0" smtClean="0">
                <a:solidFill>
                  <a:srgbClr val="FFFF00"/>
                </a:solidFill>
              </a:rPr>
              <a:t>, dung, ghee, curd </a:t>
            </a:r>
            <a:r>
              <a:rPr lang="en-US" dirty="0" smtClean="0">
                <a:solidFill>
                  <a:srgbClr val="FFFF00"/>
                </a:solidFill>
              </a:rPr>
              <a:t>and </a:t>
            </a:r>
            <a:r>
              <a:rPr lang="en-US" dirty="0" err="1" smtClean="0">
                <a:solidFill>
                  <a:srgbClr val="FFFF00"/>
                </a:solidFill>
              </a:rPr>
              <a:t>gocharna</a:t>
            </a:r>
            <a:endParaRPr lang="en-US" dirty="0" smtClean="0">
              <a:solidFill>
                <a:srgbClr val="FFFF00"/>
              </a:solidFill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are the </a:t>
            </a:r>
            <a:r>
              <a:rPr lang="en-US" dirty="0" smtClean="0">
                <a:solidFill>
                  <a:srgbClr val="FFFF00"/>
                </a:solidFill>
              </a:rPr>
              <a:t>six </a:t>
            </a:r>
            <a:r>
              <a:rPr lang="en-US" dirty="0" smtClean="0">
                <a:solidFill>
                  <a:srgbClr val="FFFF00"/>
                </a:solidFill>
              </a:rPr>
              <a:t>auspicious products - </a:t>
            </a:r>
            <a:r>
              <a:rPr lang="en-US" dirty="0" err="1" smtClean="0">
                <a:solidFill>
                  <a:srgbClr val="FFFF00"/>
                </a:solidFill>
              </a:rPr>
              <a:t>Vishnusmiti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97795"/>
            <a:ext cx="2311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Times New Roman" pitchFamily="18" charset="0"/>
                <a:cs typeface="Times New Roman" pitchFamily="18" charset="0"/>
              </a:rPr>
              <a:t>“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97795"/>
            <a:ext cx="2311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0"/>
                <a:ea typeface="Times New Roman" pitchFamily="18" charset="0"/>
                <a:cs typeface="Times New Roman" pitchFamily="18" charset="0"/>
              </a:rPr>
              <a:t>“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V="1">
            <a:off x="457200" y="638913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63246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70%  people  of India depend on agriculture. 98% of them depend on cattle based agriculture.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5181600"/>
            <a:ext cx="8915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600" dirty="0">
                <a:solidFill>
                  <a:srgbClr val="333333"/>
                </a:solidFill>
                <a:latin typeface="Helvetica" charset="0"/>
                <a:ea typeface="Times New Roman" pitchFamily="18" charset="0"/>
                <a:cs typeface="Times New Roman" pitchFamily="18" charset="0"/>
              </a:rPr>
              <a:t>"Do not go to bed at night without praising cows. Do not get up in the morning without remembering the cow. </a:t>
            </a:r>
            <a:r>
              <a:rPr lang="en-US" sz="1600" dirty="0" smtClean="0">
                <a:solidFill>
                  <a:srgbClr val="333333"/>
                </a:solidFill>
                <a:latin typeface="Helvetica" charset="0"/>
                <a:ea typeface="Times New Roman" pitchFamily="18" charset="0"/>
                <a:cs typeface="Times New Roman" pitchFamily="18" charset="0"/>
              </a:rPr>
              <a:t>Offer </a:t>
            </a:r>
            <a:r>
              <a:rPr lang="en-US" sz="1600" dirty="0">
                <a:solidFill>
                  <a:srgbClr val="333333"/>
                </a:solidFill>
                <a:latin typeface="Helvetica" charset="0"/>
                <a:ea typeface="Times New Roman" pitchFamily="18" charset="0"/>
                <a:cs typeface="Times New Roman" pitchFamily="18" charset="0"/>
              </a:rPr>
              <a:t>respect to the cow daily, in the morning. By doing so, a human being achieves strength and nourishment."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248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"Chant the name of the cow daily and never insult her. If one sees a bad dream, one should immediately remember the cow.“ - </a:t>
            </a:r>
            <a:r>
              <a:rPr lang="en-US" dirty="0" err="1" smtClean="0"/>
              <a:t>Gavopanashid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400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Cow brings prosperity and strength. God blesses those who take care of cows – rig </a:t>
            </a:r>
            <a:r>
              <a:rPr lang="en-US" dirty="0" err="1" smtClean="0">
                <a:solidFill>
                  <a:srgbClr val="FFFF00"/>
                </a:solidFill>
              </a:rPr>
              <a:t>veda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359</Words>
  <Application>Microsoft Macintosh PowerPoint</Application>
  <PresentationFormat>On-screen Show (4:3)</PresentationFormat>
  <Paragraphs>30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STUDIO</dc:creator>
  <cp:keywords/>
  <dc:description/>
  <cp:lastModifiedBy>Real L J Gagnon</cp:lastModifiedBy>
  <cp:revision>75</cp:revision>
  <dcterms:created xsi:type="dcterms:W3CDTF">2014-01-26T12:04:42Z</dcterms:created>
  <dcterms:modified xsi:type="dcterms:W3CDTF">2016-03-12T09:32:38Z</dcterms:modified>
  <cp:category/>
</cp:coreProperties>
</file>